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rels" ContentType="application/vnd.openxmlformats-package.relationships+xml"/>
  <Default Extension="mp4" ContentType="video/unknown"/>
  <Default Extension="emf" ContentType="image/x-em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handoutMasterIdLst>
    <p:handoutMasterId r:id="rId29"/>
  </p:handoutMasterIdLst>
  <p:sldIdLst>
    <p:sldId id="256" r:id="rId2"/>
    <p:sldId id="266" r:id="rId3"/>
    <p:sldId id="317" r:id="rId4"/>
    <p:sldId id="277" r:id="rId5"/>
    <p:sldId id="304" r:id="rId6"/>
    <p:sldId id="303" r:id="rId7"/>
    <p:sldId id="285" r:id="rId8"/>
    <p:sldId id="313" r:id="rId9"/>
    <p:sldId id="306" r:id="rId10"/>
    <p:sldId id="307" r:id="rId11"/>
    <p:sldId id="316" r:id="rId12"/>
    <p:sldId id="301" r:id="rId13"/>
    <p:sldId id="287" r:id="rId14"/>
    <p:sldId id="302" r:id="rId15"/>
    <p:sldId id="290" r:id="rId16"/>
    <p:sldId id="291" r:id="rId17"/>
    <p:sldId id="324" r:id="rId18"/>
    <p:sldId id="325" r:id="rId19"/>
    <p:sldId id="318" r:id="rId20"/>
    <p:sldId id="322" r:id="rId21"/>
    <p:sldId id="323" r:id="rId22"/>
    <p:sldId id="321" r:id="rId23"/>
    <p:sldId id="292" r:id="rId24"/>
    <p:sldId id="319" r:id="rId25"/>
    <p:sldId id="314" r:id="rId26"/>
    <p:sldId id="326" r:id="rId27"/>
  </p:sldIdLst>
  <p:sldSz cx="9144000" cy="6858000" type="screen4x3"/>
  <p:notesSz cx="7099300" cy="10234613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2E20D"/>
    <a:srgbClr val="38B440"/>
    <a:srgbClr val="34EB0D"/>
    <a:srgbClr val="1F407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93D81CF-94F2-401A-BA57-92F5A7B2D0C5}" styleName="Mittlere Formatvorlag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B1032C-EA38-4F05-BA0D-38AFFFC7BED3}" styleName="Helle Formatvorlage 3 - Akz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BDBED569-4797-4DF1-A0F4-6AAB3CD982D8}" styleName="Helle Formatvorlage 3 - Akz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10A1B5D5-9B99-4C35-A422-299274C87663}" styleName="Mittlere Formatvorlage 1 - Akz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8905" autoAdjust="0"/>
  </p:normalViewPr>
  <p:slideViewPr>
    <p:cSldViewPr snapToGrid="0" snapToObjects="1">
      <p:cViewPr>
        <p:scale>
          <a:sx n="112" d="100"/>
          <a:sy n="112" d="100"/>
        </p:scale>
        <p:origin x="-1544" y="-80"/>
      </p:cViewPr>
      <p:guideLst>
        <p:guide orient="horz" pos="391"/>
        <p:guide orient="horz" pos="1275"/>
        <p:guide orient="horz" pos="3929"/>
        <p:guide orient="horz" pos="2160"/>
        <p:guide orient="horz" pos="3045"/>
        <p:guide orient="horz" pos="4269"/>
        <p:guide orient="horz" pos="3974"/>
        <p:guide pos="204"/>
        <p:guide pos="5556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notesMaster" Target="notesMasters/notesMaster1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interSettings" Target="printerSettings/printerSettings1.bin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heme" Target="theme/theme1.xml"/><Relationship Id="rId3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4021138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C66CDD-D1F7-5D44-8D8E-4A44E39BB3CF}" type="datetimeFigureOut">
              <a:rPr lang="de-DE" smtClean="0"/>
              <a:t>06.12.15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F9B4AA-1EA2-6C41-AA68-7AC53802C6D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1633478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/>
          <a:lstStyle>
            <a:lvl1pPr algn="l">
              <a:defRPr sz="13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4021295" y="1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/>
          <a:lstStyle>
            <a:lvl1pPr algn="r">
              <a:defRPr sz="1300"/>
            </a:lvl1pPr>
          </a:lstStyle>
          <a:p>
            <a:fld id="{BCDB334D-D17F-49C4-91DD-37BB7E818209}" type="datetimeFigureOut">
              <a:rPr lang="de-CH" smtClean="0"/>
              <a:t>06.12.15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0" tIns="49520" rIns="99040" bIns="495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709931" y="4861442"/>
            <a:ext cx="5679440" cy="4605576"/>
          </a:xfrm>
          <a:prstGeom prst="rect">
            <a:avLst/>
          </a:prstGeom>
        </p:spPr>
        <p:txBody>
          <a:bodyPr vert="horz" lIns="99040" tIns="49520" rIns="99040" bIns="495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1" y="9721107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 anchor="b"/>
          <a:lstStyle>
            <a:lvl1pPr algn="l">
              <a:defRPr sz="13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4021295" y="9721107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 anchor="b"/>
          <a:lstStyle>
            <a:lvl1pPr algn="r">
              <a:defRPr sz="1300"/>
            </a:lvl1pPr>
          </a:lstStyle>
          <a:p>
            <a:fld id="{A51C0C35-A9A2-4EFD-9BAF-1E52E29E03D1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735997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020966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17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879528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18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993403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26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867629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181234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9367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879528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993403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de-CH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10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124707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11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9367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15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584434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16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8305457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Relationship Id="rId3" Type="http://schemas.openxmlformats.org/officeDocument/2006/relationships/image" Target="../media/image1.emf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4563876"/>
            <a:ext cx="8496300" cy="1673412"/>
          </a:xfrm>
          <a:solidFill>
            <a:schemeClr val="bg2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smtClean="0"/>
              <a:t>Master-Untertitelformat bearbeiten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3C046-B50E-FE4F-94B7-776F2E4B7585}" type="datetime1">
              <a:rPr lang="de-CH" smtClean="0"/>
              <a:t>06.12.15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Julian Surber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  <p:pic>
        <p:nvPicPr>
          <p:cNvPr id="7" name="Grafik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8" t="19025" r="112" b="21320"/>
          <a:stretch/>
        </p:blipFill>
        <p:spPr>
          <a:xfrm>
            <a:off x="323850" y="620713"/>
            <a:ext cx="8496300" cy="2808287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3429000"/>
            <a:ext cx="8496300" cy="1152128"/>
          </a:xfrm>
          <a:solidFill>
            <a:schemeClr val="bg2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de-CH" smtClean="0"/>
              <a:t>Mastertitelformat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2600996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apitelauftakt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23850" y="612000"/>
            <a:ext cx="8496300" cy="5616575"/>
          </a:xfrm>
          <a:solidFill>
            <a:schemeClr val="tx1"/>
          </a:solidFill>
        </p:spPr>
        <p:txBody>
          <a:bodyPr lIns="144000" tIns="450000" bIns="0" anchor="t" anchorCtr="0"/>
          <a:lstStyle>
            <a:lvl1pPr>
              <a:lnSpc>
                <a:spcPct val="113000"/>
              </a:lnSpc>
              <a:defRPr sz="3200" baseline="0"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Titel und Hintergrundfarbe bearbeiten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A7700-E2A4-2246-9A22-03A816779BB3}" type="datetime1">
              <a:rPr lang="de-CH" smtClean="0"/>
              <a:t>06.12.15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Julian Surber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48044121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4823305"/>
            <a:ext cx="8496300" cy="1013969"/>
          </a:xfrm>
          <a:solidFill>
            <a:schemeClr val="bg2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de-CH" smtClean="0"/>
              <a:t>Mastertitelformat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5809753"/>
            <a:ext cx="8496300" cy="427535"/>
          </a:xfrm>
          <a:solidFill>
            <a:schemeClr val="bg2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smtClean="0"/>
              <a:t>Master-Untertitelformat bearbeiten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5A387-1FD2-6B42-90B5-8804A61BCC8C}" type="datetime1">
              <a:rPr lang="de-CH" smtClean="0"/>
              <a:t>06.12.15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Julian Surber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323850" y="620713"/>
            <a:ext cx="849630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CH" smtClean="0"/>
              <a:t>Bild auf Platzhalter ziehen oder durch Klicken auf Symbol hinzufügen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82600996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4823305"/>
            <a:ext cx="849630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de-CH" smtClean="0"/>
              <a:t>Mastertitelformat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5809753"/>
            <a:ext cx="849630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smtClean="0"/>
              <a:t>Master-Untertitelformat bearbeiten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D198B-28BB-4D4E-B737-4063F14B5D8F}" type="datetime1">
              <a:rPr lang="de-CH" smtClean="0"/>
              <a:t>06.12.15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Julian Surber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323850" y="620713"/>
            <a:ext cx="849630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CH" smtClean="0"/>
              <a:t>Bild auf Platzhalter ziehen oder durch Klicken auf Symbol hinzufügen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49029171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620714"/>
            <a:ext cx="8496298" cy="465726"/>
          </a:xfrm>
          <a:solidFill>
            <a:schemeClr val="bg1"/>
          </a:solidFill>
          <a:ln>
            <a:noFill/>
          </a:ln>
        </p:spPr>
        <p:txBody>
          <a:bodyPr lIns="144000" tIns="108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smtClean="0"/>
              <a:t>Master-Untertitelformat bearbeiten</a:t>
            </a:r>
            <a:endParaRPr lang="de-DE" dirty="0"/>
          </a:p>
        </p:txBody>
      </p:sp>
      <p:grpSp>
        <p:nvGrpSpPr>
          <p:cNvPr id="6" name="Gruppieren 5"/>
          <p:cNvGrpSpPr/>
          <p:nvPr userDrawn="1"/>
        </p:nvGrpSpPr>
        <p:grpSpPr>
          <a:xfrm>
            <a:off x="142875" y="152400"/>
            <a:ext cx="8858250" cy="612775"/>
            <a:chOff x="142875" y="152400"/>
            <a:chExt cx="8858250" cy="612775"/>
          </a:xfrm>
          <a:solidFill>
            <a:schemeClr val="bg2"/>
          </a:solidFill>
        </p:grpSpPr>
        <p:sp>
          <p:nvSpPr>
            <p:cNvPr id="7" name="Rechteck 6"/>
            <p:cNvSpPr/>
            <p:nvPr userDrawn="1"/>
          </p:nvSpPr>
          <p:spPr>
            <a:xfrm>
              <a:off x="142875" y="152400"/>
              <a:ext cx="8858250" cy="4683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9" name="Rechteck 8"/>
            <p:cNvSpPr/>
            <p:nvPr userDrawn="1"/>
          </p:nvSpPr>
          <p:spPr>
            <a:xfrm>
              <a:off x="142875" y="597694"/>
              <a:ext cx="180975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1" name="Rechteck 10"/>
            <p:cNvSpPr/>
            <p:nvPr userDrawn="1"/>
          </p:nvSpPr>
          <p:spPr>
            <a:xfrm>
              <a:off x="8820150" y="597693"/>
              <a:ext cx="180975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pic>
          <p:nvPicPr>
            <p:cNvPr id="12" name="Bild 18" descr="g_eth_logo_kurz_neg_Schutzraum.eps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000" y="306000"/>
              <a:ext cx="971061" cy="158400"/>
            </a:xfrm>
            <a:prstGeom prst="rect">
              <a:avLst/>
            </a:prstGeom>
            <a:grpFill/>
          </p:spPr>
        </p:pic>
      </p:grp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1063254"/>
            <a:ext cx="8496299" cy="960809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de-CH" smtClean="0"/>
              <a:t>Mastertitelformat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8072313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23850" y="2024064"/>
            <a:ext cx="8496300" cy="4210046"/>
          </a:xfrm>
        </p:spPr>
        <p:txBody>
          <a:bodyPr/>
          <a:lstStyle/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09842-1FD4-A345-BFC0-A0BF0FC072CF}" type="datetime1">
              <a:rPr lang="de-CH" smtClean="0"/>
              <a:t>06.12.15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Julian Surber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de-CH" smtClean="0"/>
              <a:t>Mastertitelformat bearbeiten</a:t>
            </a:r>
            <a:endParaRPr lang="de-CH"/>
          </a:p>
        </p:txBody>
      </p: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0" y="2024063"/>
            <a:ext cx="4104000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4716016" y="2024063"/>
            <a:ext cx="410413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05629-5327-A84F-B800-CB5895BC7F5C}" type="datetime1">
              <a:rPr lang="de-CH" smtClean="0"/>
              <a:t>06.12.15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Julian Surber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de-CH" smtClean="0"/>
              <a:t>Mastertitelformat bearbeiten</a:t>
            </a:r>
            <a:endParaRPr lang="de-CH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AF061-9C64-5548-AF47-B237C272BCF4}" type="datetime1">
              <a:rPr lang="de-CH" smtClean="0"/>
              <a:t>06.12.15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Julian Surber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Mastertitelformat bearbeiten</a:t>
            </a:r>
            <a:endParaRPr lang="de-CH"/>
          </a:p>
        </p:txBody>
      </p: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430F1-23D2-E941-90A1-94E0A4A8DDF8}" type="datetime1">
              <a:rPr lang="de-CH" smtClean="0"/>
              <a:t>06.12.15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Julian Surber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323850" y="620713"/>
            <a:ext cx="849630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CH" smtClean="0"/>
              <a:t>Bild auf Platzhalter ziehen oder durch Klicken auf Symbol hinzufügen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35389624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auftakt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D5D812-CA6E-E84E-A0F1-4F66D8F30BD5}" type="datetime1">
              <a:rPr lang="de-CH" smtClean="0"/>
              <a:t>06.12.15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Julian Surber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  <p:sp>
        <p:nvSpPr>
          <p:cNvPr id="8" name="Inhaltsplatzhalter 7"/>
          <p:cNvSpPr>
            <a:spLocks noGrp="1"/>
          </p:cNvSpPr>
          <p:nvPr>
            <p:ph sz="quarter" idx="13" hasCustomPrompt="1"/>
          </p:nvPr>
        </p:nvSpPr>
        <p:spPr>
          <a:xfrm>
            <a:off x="323850" y="1565138"/>
            <a:ext cx="8496300" cy="4672150"/>
          </a:xfrm>
          <a:solidFill>
            <a:schemeClr val="tx1"/>
          </a:solidFill>
        </p:spPr>
        <p:txBody>
          <a:bodyPr lIns="144000" tIns="450000"/>
          <a:lstStyle>
            <a:lvl1pPr marL="0" indent="0">
              <a:lnSpc>
                <a:spcPct val="114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 smtClean="0"/>
              <a:t>Inhalt und Hintergrundfarbe bearbeiten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23850" y="612000"/>
            <a:ext cx="8496300" cy="972000"/>
          </a:xfrm>
          <a:solidFill>
            <a:schemeClr val="tx1"/>
          </a:solidFill>
        </p:spPr>
        <p:txBody>
          <a:bodyPr lIns="140400"/>
          <a:lstStyle>
            <a:lvl1pPr>
              <a:lnSpc>
                <a:spcPct val="100000"/>
              </a:lnSpc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Titel und Hintergrundfarbe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6296274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theme" Target="../theme/theme1.xml"/><Relationship Id="rId12" Type="http://schemas.openxmlformats.org/officeDocument/2006/relationships/image" Target="../media/image1.emf"/><Relationship Id="rId13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pieren 10"/>
          <p:cNvGrpSpPr/>
          <p:nvPr/>
        </p:nvGrpSpPr>
        <p:grpSpPr>
          <a:xfrm>
            <a:off x="142874" y="152400"/>
            <a:ext cx="8859601" cy="612775"/>
            <a:chOff x="142874" y="152400"/>
            <a:chExt cx="8859601" cy="612775"/>
          </a:xfrm>
          <a:solidFill>
            <a:schemeClr val="bg2"/>
          </a:solidFill>
        </p:grpSpPr>
        <p:sp>
          <p:nvSpPr>
            <p:cNvPr id="24" name="Rechteck 23"/>
            <p:cNvSpPr/>
            <p:nvPr userDrawn="1"/>
          </p:nvSpPr>
          <p:spPr>
            <a:xfrm>
              <a:off x="142875" y="152400"/>
              <a:ext cx="8859600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25" name="Rechteck 24"/>
            <p:cNvSpPr/>
            <p:nvPr userDrawn="1"/>
          </p:nvSpPr>
          <p:spPr>
            <a:xfrm>
              <a:off x="142874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26" name="Rechteck 25"/>
            <p:cNvSpPr/>
            <p:nvPr userDrawn="1"/>
          </p:nvSpPr>
          <p:spPr>
            <a:xfrm>
              <a:off x="8814997" y="597693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pic>
          <p:nvPicPr>
            <p:cNvPr id="27" name="Bild 18" descr="g_eth_logo_kurz_neg_Schutzraum.eps"/>
            <p:cNvPicPr>
              <a:picLocks noChangeAspect="1"/>
            </p:cNvPicPr>
            <p:nvPr userDrawn="1"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000" y="306000"/>
              <a:ext cx="971061" cy="158400"/>
            </a:xfrm>
            <a:prstGeom prst="rect">
              <a:avLst/>
            </a:prstGeom>
            <a:grpFill/>
          </p:spPr>
        </p:pic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7937624" y="6308726"/>
            <a:ext cx="612068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07631156-B643-E54E-BDE1-EF1DCB088244}" type="datetime1">
              <a:rPr lang="de-CH" smtClean="0"/>
              <a:t>06.12.15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572000" y="6308726"/>
            <a:ext cx="3208613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 smtClean="0"/>
              <a:t>Julian Surber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26351" y="6308726"/>
            <a:ext cx="2667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8483938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16" name="Textfeld 15"/>
          <p:cNvSpPr txBox="1"/>
          <p:nvPr/>
        </p:nvSpPr>
        <p:spPr>
          <a:xfrm>
            <a:off x="8559849" y="6300190"/>
            <a:ext cx="105958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de-CH" sz="800" dirty="0" smtClean="0"/>
              <a:t>|</a:t>
            </a:r>
            <a:endParaRPr lang="de-CH" sz="800" dirty="0"/>
          </a:p>
        </p:txBody>
      </p:sp>
      <p:sp>
        <p:nvSpPr>
          <p:cNvPr id="18" name="Textfeld 17"/>
          <p:cNvSpPr txBox="1"/>
          <p:nvPr/>
        </p:nvSpPr>
        <p:spPr>
          <a:xfrm>
            <a:off x="7834508" y="6300189"/>
            <a:ext cx="105958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de-CH" sz="800" dirty="0" smtClean="0"/>
              <a:t>|</a:t>
            </a:r>
            <a:endParaRPr lang="de-CH" sz="800" dirty="0"/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323850" y="620714"/>
            <a:ext cx="849630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0400" tIns="0" rIns="144000" bIns="0" rtlCol="0" anchor="b" anchorCtr="0">
            <a:noAutofit/>
          </a:bodyPr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pic>
        <p:nvPicPr>
          <p:cNvPr id="19" name="Bild 18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323850" y="6383063"/>
            <a:ext cx="1470840" cy="39397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7" r:id="rId3"/>
    <p:sldLayoutId id="2147483666" r:id="rId4"/>
    <p:sldLayoutId id="2147483650" r:id="rId5"/>
    <p:sldLayoutId id="2147483652" r:id="rId6"/>
    <p:sldLayoutId id="2147483655" r:id="rId7"/>
    <p:sldLayoutId id="2147483665" r:id="rId8"/>
    <p:sldLayoutId id="2147483664" r:id="rId9"/>
    <p:sldLayoutId id="2147483663" r:id="rId10"/>
  </p:sldLayoutIdLst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tx2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tx2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tx2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tx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tx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1" Type="http://schemas.microsoft.com/office/2007/relationships/media" Target="../media/media3.mp4"/><Relationship Id="rId2" Type="http://schemas.openxmlformats.org/officeDocument/2006/relationships/video" Target="../media/media3.mp4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1" Type="http://schemas.microsoft.com/office/2007/relationships/media" Target="../media/media4.mp4"/><Relationship Id="rId2" Type="http://schemas.openxmlformats.org/officeDocument/2006/relationships/video" Target="../media/media4.mp4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27.png"/><Relationship Id="rId7" Type="http://schemas.openxmlformats.org/officeDocument/2006/relationships/image" Target="../media/image28.emf"/><Relationship Id="rId8" Type="http://schemas.openxmlformats.org/officeDocument/2006/relationships/image" Target="../media/image29.emf"/><Relationship Id="rId9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17.png"/><Relationship Id="rId6" Type="http://schemas.openxmlformats.org/officeDocument/2006/relationships/image" Target="../media/image5.png"/><Relationship Id="rId7" Type="http://schemas.openxmlformats.org/officeDocument/2006/relationships/image" Target="../media/image30.png"/><Relationship Id="rId8" Type="http://schemas.openxmlformats.org/officeDocument/2006/relationships/image" Target="../media/image28.emf"/><Relationship Id="rId9" Type="http://schemas.openxmlformats.org/officeDocument/2006/relationships/image" Target="../media/image29.emf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6" Type="http://schemas.openxmlformats.org/officeDocument/2006/relationships/image" Target="../media/image35.png"/><Relationship Id="rId7" Type="http://schemas.openxmlformats.org/officeDocument/2006/relationships/image" Target="../media/image36.png"/><Relationship Id="rId8" Type="http://schemas.openxmlformats.org/officeDocument/2006/relationships/image" Target="../media/image17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6" Type="http://schemas.openxmlformats.org/officeDocument/2006/relationships/image" Target="../media/image40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Relationship Id="rId6" Type="http://schemas.openxmlformats.org/officeDocument/2006/relationships/image" Target="../media/image44.png"/><Relationship Id="rId7" Type="http://schemas.openxmlformats.org/officeDocument/2006/relationships/image" Target="../media/image45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6.png"/><Relationship Id="rId3" Type="http://schemas.openxmlformats.org/officeDocument/2006/relationships/image" Target="../media/image4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5" Type="http://schemas.openxmlformats.org/officeDocument/2006/relationships/image" Target="../media/image46.png"/><Relationship Id="rId6" Type="http://schemas.openxmlformats.org/officeDocument/2006/relationships/image" Target="../media/image51.png"/><Relationship Id="rId7" Type="http://schemas.openxmlformats.org/officeDocument/2006/relationships/image" Target="../media/image52.png"/><Relationship Id="rId8" Type="http://schemas.openxmlformats.org/officeDocument/2006/relationships/image" Target="../media/image53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4" Type="http://schemas.openxmlformats.org/officeDocument/2006/relationships/image" Target="../media/image46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4" Type="http://schemas.openxmlformats.org/officeDocument/2006/relationships/image" Target="../media/image58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4" Type="http://schemas.openxmlformats.org/officeDocument/2006/relationships/image" Target="../media/image9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4" Type="http://schemas.openxmlformats.org/officeDocument/2006/relationships/image" Target="../media/image10.png"/><Relationship Id="rId1" Type="http://schemas.microsoft.com/office/2007/relationships/media" Target="../media/media2.mp4"/><Relationship Id="rId2" Type="http://schemas.openxmlformats.org/officeDocument/2006/relationships/video" Target="../media/media2.mp4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17.png"/><Relationship Id="rId6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CH" b="1" dirty="0" smtClean="0"/>
              <a:t>Julian Surber</a:t>
            </a:r>
            <a:endParaRPr lang="de-CH" b="1" dirty="0"/>
          </a:p>
          <a:p>
            <a:endParaRPr lang="de-CH" dirty="0"/>
          </a:p>
          <a:p>
            <a:r>
              <a:rPr lang="de-CH" dirty="0" smtClean="0"/>
              <a:t>Semester Thesis</a:t>
            </a:r>
            <a:endParaRPr lang="de-CH" dirty="0"/>
          </a:p>
          <a:p>
            <a:r>
              <a:rPr lang="de-CH" dirty="0" err="1"/>
              <a:t>Supervised</a:t>
            </a:r>
            <a:r>
              <a:rPr lang="de-CH" dirty="0"/>
              <a:t> </a:t>
            </a:r>
            <a:r>
              <a:rPr lang="de-CH" dirty="0" err="1"/>
              <a:t>by</a:t>
            </a:r>
            <a:r>
              <a:rPr lang="de-CH" dirty="0"/>
              <a:t> </a:t>
            </a:r>
            <a:r>
              <a:rPr lang="de-CH" dirty="0" smtClean="0"/>
              <a:t>Margarita </a:t>
            </a:r>
            <a:r>
              <a:rPr lang="de-CH" dirty="0" err="1" smtClean="0"/>
              <a:t>Chli</a:t>
            </a:r>
            <a:r>
              <a:rPr lang="de-CH" dirty="0" smtClean="0"/>
              <a:t> &amp; Lucas Pinto Teixeira</a:t>
            </a:r>
            <a:endParaRPr lang="de-CH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742FA-FF09-8444-A608-4CECBAC3AEE3}" type="datetime1">
              <a:rPr lang="de-CH" smtClean="0"/>
              <a:t>06.12.15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Julian Surber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err="1" smtClean="0"/>
              <a:t>Towards</a:t>
            </a:r>
            <a:r>
              <a:rPr lang="de-CH" dirty="0" smtClean="0"/>
              <a:t> </a:t>
            </a:r>
            <a:r>
              <a:rPr lang="de-CH" dirty="0" err="1" smtClean="0"/>
              <a:t>generic</a:t>
            </a:r>
            <a:r>
              <a:rPr lang="de-CH" dirty="0" smtClean="0"/>
              <a:t> Visual</a:t>
            </a:r>
            <a:r>
              <a:rPr lang="de-CH" dirty="0"/>
              <a:t>-</a:t>
            </a:r>
            <a:r>
              <a:rPr lang="de-CH" dirty="0" err="1"/>
              <a:t>Inertial</a:t>
            </a:r>
            <a:r>
              <a:rPr lang="de-CH" dirty="0"/>
              <a:t> </a:t>
            </a:r>
            <a:r>
              <a:rPr lang="de-CH" dirty="0" smtClean="0"/>
              <a:t>Odometry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92533197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973DD-2D51-D34E-A196-C02502F62262}" type="datetime1">
              <a:rPr lang="de-CH" smtClean="0"/>
              <a:t>06.12.15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Julian Surber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10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Result</a:t>
            </a:r>
            <a:r>
              <a:rPr lang="de-DE" dirty="0" err="1"/>
              <a:t>s</a:t>
            </a:r>
            <a:r>
              <a:rPr lang="de-DE" dirty="0" smtClean="0"/>
              <a:t/>
            </a:r>
            <a:br>
              <a:rPr lang="de-DE" dirty="0" smtClean="0"/>
            </a:br>
            <a:endParaRPr lang="de-DE" dirty="0"/>
          </a:p>
        </p:txBody>
      </p:sp>
      <p:grpSp>
        <p:nvGrpSpPr>
          <p:cNvPr id="12" name="Group 1"/>
          <p:cNvGrpSpPr/>
          <p:nvPr/>
        </p:nvGrpSpPr>
        <p:grpSpPr>
          <a:xfrm>
            <a:off x="1787254" y="89267"/>
            <a:ext cx="6963344" cy="609600"/>
            <a:chOff x="2591819" y="57149"/>
            <a:chExt cx="6963344" cy="609600"/>
          </a:xfrm>
        </p:grpSpPr>
        <p:sp>
          <p:nvSpPr>
            <p:cNvPr id="13" name="Chevron 28"/>
            <p:cNvSpPr/>
            <p:nvPr/>
          </p:nvSpPr>
          <p:spPr>
            <a:xfrm>
              <a:off x="7836392" y="63500"/>
              <a:ext cx="1718771" cy="603249"/>
            </a:xfrm>
            <a:prstGeom prst="chevron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rgbClr val="FFFFFF"/>
                  </a:solidFill>
                </a:rPr>
                <a:t>Outlook</a:t>
              </a:r>
              <a:endParaRPr lang="en-GB" dirty="0">
                <a:solidFill>
                  <a:srgbClr val="FFFFFF"/>
                </a:solidFill>
              </a:endParaRPr>
            </a:p>
          </p:txBody>
        </p:sp>
        <p:sp>
          <p:nvSpPr>
            <p:cNvPr id="14" name="Chevron 32"/>
            <p:cNvSpPr/>
            <p:nvPr/>
          </p:nvSpPr>
          <p:spPr>
            <a:xfrm>
              <a:off x="5065642" y="63500"/>
              <a:ext cx="3075113" cy="603249"/>
            </a:xfrm>
            <a:prstGeom prst="chevron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rgbClr val="FFFFFF"/>
                  </a:solidFill>
                </a:rPr>
                <a:t>Time-Synchronization</a:t>
              </a:r>
              <a:endParaRPr lang="en-GB" dirty="0">
                <a:solidFill>
                  <a:srgbClr val="FFFFFF"/>
                </a:solidFill>
              </a:endParaRPr>
            </a:p>
          </p:txBody>
        </p:sp>
        <p:sp>
          <p:nvSpPr>
            <p:cNvPr id="15" name="Chevron 33"/>
            <p:cNvSpPr/>
            <p:nvPr/>
          </p:nvSpPr>
          <p:spPr>
            <a:xfrm>
              <a:off x="2591819" y="57149"/>
              <a:ext cx="2774251" cy="603249"/>
            </a:xfrm>
            <a:prstGeom prst="chevron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rgbClr val="FFFFFF"/>
                  </a:solidFill>
                </a:rPr>
                <a:t>ROVIO and OKVIS</a:t>
              </a:r>
              <a:endParaRPr lang="en-GB" dirty="0">
                <a:solidFill>
                  <a:srgbClr val="FFFFFF"/>
                </a:solidFill>
              </a:endParaRPr>
            </a:p>
          </p:txBody>
        </p:sp>
      </p:grpSp>
      <p:graphicFrame>
        <p:nvGraphicFramePr>
          <p:cNvPr id="7" name="Tabel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3458587"/>
              </p:ext>
            </p:extLst>
          </p:nvPr>
        </p:nvGraphicFramePr>
        <p:xfrm>
          <a:off x="1503447" y="2440300"/>
          <a:ext cx="6096000" cy="1854200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3048000"/>
                <a:gridCol w="30480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ROVIO</a:t>
                      </a:r>
                      <a:endParaRPr lang="de-DE" dirty="0"/>
                    </a:p>
                  </a:txBody>
                  <a:tcPr>
                    <a:lnB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OKVIS</a:t>
                      </a:r>
                      <a:endParaRPr lang="de-DE" dirty="0"/>
                    </a:p>
                  </a:txBody>
                  <a:tcPr>
                    <a:lnB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de-DE" dirty="0"/>
                    </a:p>
                  </a:txBody>
                  <a:tcPr>
                    <a:lnL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+ Global </a:t>
                      </a:r>
                      <a:r>
                        <a:rPr lang="de-DE" dirty="0" err="1" smtClean="0"/>
                        <a:t>Accuracy</a:t>
                      </a:r>
                      <a:endParaRPr lang="de-DE" dirty="0"/>
                    </a:p>
                  </a:txBody>
                  <a:tcPr>
                    <a:lnL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+ </a:t>
                      </a:r>
                      <a:r>
                        <a:rPr lang="de-DE" dirty="0" err="1" smtClean="0"/>
                        <a:t>Local</a:t>
                      </a:r>
                      <a:r>
                        <a:rPr lang="de-DE" dirty="0" smtClean="0"/>
                        <a:t> </a:t>
                      </a:r>
                      <a:r>
                        <a:rPr lang="de-DE" dirty="0" err="1" smtClean="0"/>
                        <a:t>Accuracy</a:t>
                      </a:r>
                      <a:endParaRPr lang="de-DE" dirty="0"/>
                    </a:p>
                  </a:txBody>
                  <a:tcPr>
                    <a:lnL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+ </a:t>
                      </a:r>
                      <a:r>
                        <a:rPr lang="de-DE" dirty="0" err="1" smtClean="0"/>
                        <a:t>Local</a:t>
                      </a:r>
                      <a:r>
                        <a:rPr lang="de-DE" dirty="0" smtClean="0"/>
                        <a:t> </a:t>
                      </a:r>
                      <a:r>
                        <a:rPr lang="de-DE" dirty="0" err="1" smtClean="0"/>
                        <a:t>Accuracy</a:t>
                      </a:r>
                      <a:endParaRPr lang="de-DE" dirty="0"/>
                    </a:p>
                  </a:txBody>
                  <a:tcPr>
                    <a:lnL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+ Efficiency</a:t>
                      </a:r>
                      <a:endParaRPr lang="de-DE" dirty="0"/>
                    </a:p>
                  </a:txBody>
                  <a:tcPr>
                    <a:lnL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dirty="0"/>
                    </a:p>
                  </a:txBody>
                  <a:tcPr>
                    <a:lnL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+ </a:t>
                      </a:r>
                      <a:r>
                        <a:rPr lang="de-DE" dirty="0" err="1" smtClean="0"/>
                        <a:t>Practicability</a:t>
                      </a:r>
                      <a:endParaRPr lang="de-DE" dirty="0"/>
                    </a:p>
                  </a:txBody>
                  <a:tcPr>
                    <a:lnL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dirty="0"/>
                    </a:p>
                  </a:txBody>
                  <a:tcPr>
                    <a:lnL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4191575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5B070-B63D-AB41-9557-961FE76FE484}" type="datetime1">
              <a:rPr lang="de-CH" smtClean="0"/>
              <a:t>06.12.15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Julian Surber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11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Towards</a:t>
            </a:r>
            <a:r>
              <a:rPr lang="de-CH" dirty="0"/>
              <a:t> </a:t>
            </a:r>
            <a:r>
              <a:rPr lang="de-CH" dirty="0"/>
              <a:t>n</a:t>
            </a:r>
            <a:r>
              <a:rPr lang="de-CH" dirty="0" smtClean="0"/>
              <a:t>on-</a:t>
            </a:r>
            <a:r>
              <a:rPr lang="de-CH" dirty="0" err="1"/>
              <a:t>t</a:t>
            </a:r>
            <a:r>
              <a:rPr lang="de-CH" dirty="0" err="1" smtClean="0"/>
              <a:t>imesynchronized</a:t>
            </a:r>
            <a:r>
              <a:rPr lang="de-CH" dirty="0" smtClean="0"/>
              <a:t> </a:t>
            </a:r>
            <a:r>
              <a:rPr lang="de-CH" dirty="0" smtClean="0"/>
              <a:t>Hardware</a:t>
            </a:r>
            <a:br>
              <a:rPr lang="de-CH" dirty="0" smtClean="0"/>
            </a:br>
            <a:endParaRPr lang="de-DE" dirty="0"/>
          </a:p>
        </p:txBody>
      </p:sp>
      <p:pic>
        <p:nvPicPr>
          <p:cNvPr id="12" name="Bild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6829" y="2113042"/>
            <a:ext cx="3670341" cy="2752756"/>
          </a:xfrm>
          <a:prstGeom prst="rect">
            <a:avLst/>
          </a:prstGeom>
        </p:spPr>
      </p:pic>
      <p:grpSp>
        <p:nvGrpSpPr>
          <p:cNvPr id="14" name="Gruppierung 13"/>
          <p:cNvGrpSpPr/>
          <p:nvPr/>
        </p:nvGrpSpPr>
        <p:grpSpPr>
          <a:xfrm>
            <a:off x="1755899" y="95618"/>
            <a:ext cx="6994699" cy="603502"/>
            <a:chOff x="1755899" y="95618"/>
            <a:chExt cx="6994699" cy="603502"/>
          </a:xfrm>
        </p:grpSpPr>
        <p:sp>
          <p:nvSpPr>
            <p:cNvPr id="15" name="Chevron 28"/>
            <p:cNvSpPr/>
            <p:nvPr/>
          </p:nvSpPr>
          <p:spPr>
            <a:xfrm>
              <a:off x="7031827" y="95618"/>
              <a:ext cx="1718771" cy="603249"/>
            </a:xfrm>
            <a:prstGeom prst="chevron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rgbClr val="FFFFFF"/>
                  </a:solidFill>
                </a:rPr>
                <a:t>Outlook</a:t>
              </a:r>
              <a:endParaRPr lang="en-GB" dirty="0">
                <a:solidFill>
                  <a:srgbClr val="FFFFFF"/>
                </a:solidFill>
              </a:endParaRPr>
            </a:p>
          </p:txBody>
        </p:sp>
        <p:sp>
          <p:nvSpPr>
            <p:cNvPr id="16" name="Chevron 33"/>
            <p:cNvSpPr/>
            <p:nvPr/>
          </p:nvSpPr>
          <p:spPr>
            <a:xfrm>
              <a:off x="4271573" y="95871"/>
              <a:ext cx="3055524" cy="603249"/>
            </a:xfrm>
            <a:prstGeom prst="chevron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rgbClr val="FFFFFF"/>
                  </a:solidFill>
                </a:rPr>
                <a:t>Time-Synchronization</a:t>
              </a:r>
              <a:endParaRPr lang="en-GB" dirty="0">
                <a:solidFill>
                  <a:srgbClr val="FFFFFF"/>
                </a:solidFill>
              </a:endParaRPr>
            </a:p>
          </p:txBody>
        </p:sp>
        <p:sp>
          <p:nvSpPr>
            <p:cNvPr id="17" name="Chevron 28"/>
            <p:cNvSpPr/>
            <p:nvPr/>
          </p:nvSpPr>
          <p:spPr>
            <a:xfrm>
              <a:off x="1755899" y="95871"/>
              <a:ext cx="2809535" cy="603249"/>
            </a:xfrm>
            <a:prstGeom prst="chevron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rgbClr val="FFFFFF"/>
                  </a:solidFill>
                </a:rPr>
                <a:t>ROVIO and OKVIS</a:t>
              </a:r>
              <a:endParaRPr lang="en-GB" dirty="0">
                <a:solidFill>
                  <a:srgbClr val="FFFFFF"/>
                </a:solidFill>
              </a:endParaRPr>
            </a:p>
          </p:txBody>
        </p:sp>
      </p:grpSp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8631489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23850" y="4597366"/>
            <a:ext cx="8496300" cy="1426818"/>
          </a:xfrm>
        </p:spPr>
        <p:txBody>
          <a:bodyPr/>
          <a:lstStyle/>
          <a:p>
            <a:r>
              <a:rPr lang="de-DE" dirty="0" smtClean="0"/>
              <a:t>Dynamics: 1.5 m/s, 1 </a:t>
            </a:r>
            <a:r>
              <a:rPr lang="de-DE" dirty="0" err="1" smtClean="0"/>
              <a:t>rad</a:t>
            </a:r>
            <a:r>
              <a:rPr lang="de-DE" dirty="0" smtClean="0"/>
              <a:t>/s</a:t>
            </a:r>
          </a:p>
          <a:p>
            <a:endParaRPr lang="de-DE" dirty="0" smtClean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EB3E5-0311-264B-8D77-87972BEE18CB}" type="datetime1">
              <a:rPr lang="de-CH" smtClean="0"/>
              <a:t>06.12.15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Julian Surber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12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Slow Dataset</a:t>
            </a:r>
            <a:br>
              <a:rPr lang="de-DE" dirty="0" smtClean="0"/>
            </a:br>
            <a:endParaRPr lang="de-DE" dirty="0"/>
          </a:p>
        </p:txBody>
      </p:sp>
      <p:pic>
        <p:nvPicPr>
          <p:cNvPr id="9" name="Bild 8" descr="slow_2D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4369" y="1473301"/>
            <a:ext cx="3656229" cy="2670071"/>
          </a:xfrm>
          <a:prstGeom prst="rect">
            <a:avLst/>
          </a:prstGeom>
        </p:spPr>
      </p:pic>
      <p:sp>
        <p:nvSpPr>
          <p:cNvPr id="13" name="Inhaltsplatzhalter 1"/>
          <p:cNvSpPr txBox="1">
            <a:spLocks/>
          </p:cNvSpPr>
          <p:nvPr/>
        </p:nvSpPr>
        <p:spPr>
          <a:xfrm>
            <a:off x="323850" y="5246957"/>
            <a:ext cx="8496300" cy="1008137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tx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tx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tx2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063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tx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Non-</a:t>
            </a:r>
            <a:r>
              <a:rPr lang="de-DE" dirty="0" err="1" smtClean="0"/>
              <a:t>timesynchronized</a:t>
            </a:r>
            <a:r>
              <a:rPr lang="de-DE" dirty="0" smtClean="0"/>
              <a:t> </a:t>
            </a:r>
            <a:r>
              <a:rPr lang="de-DE" dirty="0" err="1" smtClean="0"/>
              <a:t>hardware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able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track</a:t>
            </a:r>
            <a:endParaRPr lang="de-DE" dirty="0" smtClean="0"/>
          </a:p>
          <a:p>
            <a:r>
              <a:rPr lang="de-DE" dirty="0" err="1" smtClean="0"/>
              <a:t>Vi</a:t>
            </a:r>
            <a:r>
              <a:rPr lang="de-DE" dirty="0" smtClean="0"/>
              <a:t>-sensor </a:t>
            </a:r>
            <a:r>
              <a:rPr lang="de-DE" dirty="0" err="1"/>
              <a:t>performs</a:t>
            </a:r>
            <a:r>
              <a:rPr lang="de-DE" dirty="0"/>
              <a:t> </a:t>
            </a:r>
            <a:r>
              <a:rPr lang="de-DE" dirty="0" err="1" smtClean="0"/>
              <a:t>better</a:t>
            </a:r>
            <a:endParaRPr lang="de-DE" dirty="0"/>
          </a:p>
        </p:txBody>
      </p:sp>
      <p:grpSp>
        <p:nvGrpSpPr>
          <p:cNvPr id="18" name="Gruppierung 17"/>
          <p:cNvGrpSpPr/>
          <p:nvPr/>
        </p:nvGrpSpPr>
        <p:grpSpPr>
          <a:xfrm>
            <a:off x="1755899" y="95618"/>
            <a:ext cx="6994699" cy="603502"/>
            <a:chOff x="1755899" y="95618"/>
            <a:chExt cx="6994699" cy="603502"/>
          </a:xfrm>
        </p:grpSpPr>
        <p:sp>
          <p:nvSpPr>
            <p:cNvPr id="19" name="Chevron 28"/>
            <p:cNvSpPr/>
            <p:nvPr/>
          </p:nvSpPr>
          <p:spPr>
            <a:xfrm>
              <a:off x="7031827" y="95618"/>
              <a:ext cx="1718771" cy="603249"/>
            </a:xfrm>
            <a:prstGeom prst="chevron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rgbClr val="FFFFFF"/>
                  </a:solidFill>
                </a:rPr>
                <a:t>Outlook</a:t>
              </a:r>
              <a:endParaRPr lang="en-GB" dirty="0">
                <a:solidFill>
                  <a:srgbClr val="FFFFFF"/>
                </a:solidFill>
              </a:endParaRPr>
            </a:p>
          </p:txBody>
        </p:sp>
        <p:sp>
          <p:nvSpPr>
            <p:cNvPr id="20" name="Chevron 33"/>
            <p:cNvSpPr/>
            <p:nvPr/>
          </p:nvSpPr>
          <p:spPr>
            <a:xfrm>
              <a:off x="4271573" y="95871"/>
              <a:ext cx="3055524" cy="603249"/>
            </a:xfrm>
            <a:prstGeom prst="chevron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rgbClr val="FFFFFF"/>
                  </a:solidFill>
                </a:rPr>
                <a:t>Time-Synchronization</a:t>
              </a:r>
              <a:endParaRPr lang="en-GB" dirty="0">
                <a:solidFill>
                  <a:srgbClr val="FFFFFF"/>
                </a:solidFill>
              </a:endParaRPr>
            </a:p>
          </p:txBody>
        </p:sp>
        <p:sp>
          <p:nvSpPr>
            <p:cNvPr id="21" name="Chevron 28"/>
            <p:cNvSpPr/>
            <p:nvPr/>
          </p:nvSpPr>
          <p:spPr>
            <a:xfrm>
              <a:off x="1755899" y="95871"/>
              <a:ext cx="2809535" cy="603249"/>
            </a:xfrm>
            <a:prstGeom prst="chevron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rgbClr val="FFFFFF"/>
                  </a:solidFill>
                </a:rPr>
                <a:t>ROVIO and OKVIS</a:t>
              </a:r>
              <a:endParaRPr lang="en-GB" dirty="0">
                <a:solidFill>
                  <a:srgbClr val="FFFFFF"/>
                </a:solidFill>
              </a:endParaRPr>
            </a:p>
          </p:txBody>
        </p:sp>
      </p:grpSp>
      <p:pic>
        <p:nvPicPr>
          <p:cNvPr id="11" name="loopslow_short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23849" y="1592714"/>
            <a:ext cx="3947723" cy="2542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7205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9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20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23850" y="4609408"/>
            <a:ext cx="5154679" cy="1624702"/>
          </a:xfrm>
        </p:spPr>
        <p:txBody>
          <a:bodyPr/>
          <a:lstStyle/>
          <a:p>
            <a:r>
              <a:rPr lang="en-GB" dirty="0" smtClean="0"/>
              <a:t>Fast, shaky motions</a:t>
            </a:r>
          </a:p>
          <a:p>
            <a:r>
              <a:rPr lang="en-GB" dirty="0" smtClean="0"/>
              <a:t>Dynamics: 2.5 m/s, 5 rad/s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9A66D0-4291-8D47-8B9B-D30E749BA104}" type="datetime1">
              <a:rPr lang="de-CH" smtClean="0"/>
              <a:t>06.12.15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Julian Surber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13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Fast </a:t>
            </a:r>
            <a:r>
              <a:rPr lang="de-DE" dirty="0"/>
              <a:t>D</a:t>
            </a:r>
            <a:r>
              <a:rPr lang="de-DE" dirty="0" smtClean="0"/>
              <a:t>ataset</a:t>
            </a:r>
            <a:r>
              <a:rPr lang="de-DE" dirty="0" smtClean="0"/>
              <a:t/>
            </a:r>
            <a:br>
              <a:rPr lang="de-DE" dirty="0" smtClean="0"/>
            </a:br>
            <a:endParaRPr lang="de-DE" dirty="0"/>
          </a:p>
        </p:txBody>
      </p:sp>
      <p:pic>
        <p:nvPicPr>
          <p:cNvPr id="7" name="Bild 6" descr="fast_2D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1639" y="1473301"/>
            <a:ext cx="4278960" cy="2670071"/>
          </a:xfrm>
          <a:prstGeom prst="rect">
            <a:avLst/>
          </a:prstGeom>
        </p:spPr>
      </p:pic>
      <p:grpSp>
        <p:nvGrpSpPr>
          <p:cNvPr id="13" name="Gruppierung 12"/>
          <p:cNvGrpSpPr/>
          <p:nvPr/>
        </p:nvGrpSpPr>
        <p:grpSpPr>
          <a:xfrm>
            <a:off x="1755899" y="95618"/>
            <a:ext cx="6994699" cy="603502"/>
            <a:chOff x="1755899" y="95618"/>
            <a:chExt cx="6994699" cy="603502"/>
          </a:xfrm>
        </p:grpSpPr>
        <p:sp>
          <p:nvSpPr>
            <p:cNvPr id="18" name="Chevron 28"/>
            <p:cNvSpPr/>
            <p:nvPr/>
          </p:nvSpPr>
          <p:spPr>
            <a:xfrm>
              <a:off x="7031827" y="95618"/>
              <a:ext cx="1718771" cy="603249"/>
            </a:xfrm>
            <a:prstGeom prst="chevron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rgbClr val="FFFFFF"/>
                  </a:solidFill>
                </a:rPr>
                <a:t>Outlook</a:t>
              </a:r>
              <a:endParaRPr lang="en-GB" dirty="0">
                <a:solidFill>
                  <a:srgbClr val="FFFFFF"/>
                </a:solidFill>
              </a:endParaRPr>
            </a:p>
          </p:txBody>
        </p:sp>
        <p:sp>
          <p:nvSpPr>
            <p:cNvPr id="19" name="Chevron 33"/>
            <p:cNvSpPr/>
            <p:nvPr/>
          </p:nvSpPr>
          <p:spPr>
            <a:xfrm>
              <a:off x="4271573" y="95871"/>
              <a:ext cx="3055524" cy="603249"/>
            </a:xfrm>
            <a:prstGeom prst="chevron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rgbClr val="FFFFFF"/>
                  </a:solidFill>
                </a:rPr>
                <a:t>Time-Synchronization</a:t>
              </a:r>
              <a:endParaRPr lang="en-GB" dirty="0">
                <a:solidFill>
                  <a:srgbClr val="FFFFFF"/>
                </a:solidFill>
              </a:endParaRPr>
            </a:p>
          </p:txBody>
        </p:sp>
        <p:sp>
          <p:nvSpPr>
            <p:cNvPr id="20" name="Chevron 28"/>
            <p:cNvSpPr/>
            <p:nvPr/>
          </p:nvSpPr>
          <p:spPr>
            <a:xfrm>
              <a:off x="1755899" y="95871"/>
              <a:ext cx="2809535" cy="603249"/>
            </a:xfrm>
            <a:prstGeom prst="chevron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rgbClr val="FFFFFF"/>
                  </a:solidFill>
                </a:rPr>
                <a:t>ROVIO and OKVIS</a:t>
              </a:r>
              <a:endParaRPr lang="en-GB" dirty="0">
                <a:solidFill>
                  <a:srgbClr val="FFFFFF"/>
                </a:solidFill>
              </a:endParaRPr>
            </a:p>
          </p:txBody>
        </p:sp>
      </p:grpSp>
      <p:pic>
        <p:nvPicPr>
          <p:cNvPr id="8" name="loopfast5_short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23850" y="1592714"/>
            <a:ext cx="3947723" cy="2542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3983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23849" y="5036408"/>
            <a:ext cx="7456763" cy="1260677"/>
          </a:xfrm>
        </p:spPr>
        <p:txBody>
          <a:bodyPr/>
          <a:lstStyle/>
          <a:p>
            <a:r>
              <a:rPr lang="de-DE" dirty="0" smtClean="0"/>
              <a:t>Fixing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/>
              <a:t>e</a:t>
            </a:r>
            <a:r>
              <a:rPr lang="de-DE" dirty="0" err="1" smtClean="0"/>
              <a:t>xtrinsics</a:t>
            </a:r>
            <a:r>
              <a:rPr lang="de-DE" dirty="0" smtClean="0"/>
              <a:t> </a:t>
            </a:r>
            <a:r>
              <a:rPr lang="de-DE" dirty="0" err="1" smtClean="0"/>
              <a:t>can</a:t>
            </a:r>
            <a:r>
              <a:rPr lang="de-DE" dirty="0"/>
              <a:t> </a:t>
            </a:r>
            <a:r>
              <a:rPr lang="de-DE" dirty="0" err="1"/>
              <a:t>increases</a:t>
            </a:r>
            <a:r>
              <a:rPr lang="de-DE" dirty="0"/>
              <a:t> </a:t>
            </a:r>
            <a:r>
              <a:rPr lang="de-DE" dirty="0" smtClean="0"/>
              <a:t>ROVIO </a:t>
            </a:r>
            <a:r>
              <a:rPr lang="de-DE" dirty="0" err="1" smtClean="0"/>
              <a:t>performance</a:t>
            </a:r>
            <a:r>
              <a:rPr lang="de-DE" dirty="0" smtClean="0"/>
              <a:t> on non-</a:t>
            </a:r>
            <a:r>
              <a:rPr lang="de-DE" dirty="0" err="1" smtClean="0"/>
              <a:t>timesynchronized</a:t>
            </a:r>
            <a:r>
              <a:rPr lang="de-DE" dirty="0" smtClean="0"/>
              <a:t> </a:t>
            </a:r>
            <a:r>
              <a:rPr lang="de-DE" dirty="0" err="1" smtClean="0"/>
              <a:t>hardware</a:t>
            </a:r>
            <a:endParaRPr lang="de-DE" dirty="0" smtClean="0"/>
          </a:p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78D29F-8BA2-0C40-9D85-18BEC11CABDC}" type="datetime1">
              <a:rPr lang="de-CH" smtClean="0"/>
              <a:t>06.12.15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Julian Surber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14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Fast </a:t>
            </a:r>
            <a:r>
              <a:rPr lang="de-DE" dirty="0"/>
              <a:t>D</a:t>
            </a:r>
            <a:r>
              <a:rPr lang="de-DE" dirty="0" smtClean="0"/>
              <a:t>ataset </a:t>
            </a:r>
            <a:r>
              <a:rPr lang="de-DE" dirty="0" smtClean="0"/>
              <a:t>– Fixed </a:t>
            </a:r>
            <a:r>
              <a:rPr lang="de-DE" dirty="0" err="1" smtClean="0"/>
              <a:t>Extrinsics</a:t>
            </a:r>
            <a:r>
              <a:rPr lang="de-DE" dirty="0" smtClean="0"/>
              <a:t/>
            </a:r>
            <a:br>
              <a:rPr lang="de-DE" dirty="0" smtClean="0"/>
            </a:br>
            <a:endParaRPr lang="de-DE" dirty="0"/>
          </a:p>
        </p:txBody>
      </p:sp>
      <p:pic>
        <p:nvPicPr>
          <p:cNvPr id="10" name="Bild 9" descr="fast_fixed_2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060" y="1592714"/>
            <a:ext cx="4083538" cy="2548128"/>
          </a:xfrm>
          <a:prstGeom prst="rect">
            <a:avLst/>
          </a:prstGeom>
        </p:spPr>
      </p:pic>
      <p:grpSp>
        <p:nvGrpSpPr>
          <p:cNvPr id="15" name="Gruppierung 14"/>
          <p:cNvGrpSpPr/>
          <p:nvPr/>
        </p:nvGrpSpPr>
        <p:grpSpPr>
          <a:xfrm>
            <a:off x="1755899" y="95618"/>
            <a:ext cx="6994699" cy="603502"/>
            <a:chOff x="1755899" y="95618"/>
            <a:chExt cx="6994699" cy="603502"/>
          </a:xfrm>
        </p:grpSpPr>
        <p:sp>
          <p:nvSpPr>
            <p:cNvPr id="16" name="Chevron 28"/>
            <p:cNvSpPr/>
            <p:nvPr/>
          </p:nvSpPr>
          <p:spPr>
            <a:xfrm>
              <a:off x="7031827" y="95618"/>
              <a:ext cx="1718771" cy="603249"/>
            </a:xfrm>
            <a:prstGeom prst="chevron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rgbClr val="FFFFFF"/>
                  </a:solidFill>
                </a:rPr>
                <a:t>Outlook</a:t>
              </a:r>
              <a:endParaRPr lang="en-GB" dirty="0">
                <a:solidFill>
                  <a:srgbClr val="FFFFFF"/>
                </a:solidFill>
              </a:endParaRPr>
            </a:p>
          </p:txBody>
        </p:sp>
        <p:sp>
          <p:nvSpPr>
            <p:cNvPr id="21" name="Chevron 33"/>
            <p:cNvSpPr/>
            <p:nvPr/>
          </p:nvSpPr>
          <p:spPr>
            <a:xfrm>
              <a:off x="4271573" y="95871"/>
              <a:ext cx="3055524" cy="603249"/>
            </a:xfrm>
            <a:prstGeom prst="chevron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rgbClr val="FFFFFF"/>
                  </a:solidFill>
                </a:rPr>
                <a:t>Time-Synchronization</a:t>
              </a:r>
              <a:endParaRPr lang="en-GB" dirty="0">
                <a:solidFill>
                  <a:srgbClr val="FFFFFF"/>
                </a:solidFill>
              </a:endParaRPr>
            </a:p>
          </p:txBody>
        </p:sp>
        <p:sp>
          <p:nvSpPr>
            <p:cNvPr id="22" name="Chevron 28"/>
            <p:cNvSpPr/>
            <p:nvPr/>
          </p:nvSpPr>
          <p:spPr>
            <a:xfrm>
              <a:off x="1755899" y="95871"/>
              <a:ext cx="2809535" cy="603249"/>
            </a:xfrm>
            <a:prstGeom prst="chevron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rgbClr val="FFFFFF"/>
                  </a:solidFill>
                </a:rPr>
                <a:t>ROVIO and OKVIS</a:t>
              </a:r>
              <a:endParaRPr lang="en-GB" dirty="0">
                <a:solidFill>
                  <a:srgbClr val="FFFFFF"/>
                </a:solidFill>
              </a:endParaRPr>
            </a:p>
          </p:txBody>
        </p:sp>
      </p:grpSp>
      <p:pic>
        <p:nvPicPr>
          <p:cNvPr id="7" name="Bild 6" descr="first_image_loopfast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" y="1592714"/>
            <a:ext cx="3950208" cy="2548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50090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23850" y="2313406"/>
            <a:ext cx="8496300" cy="3920704"/>
          </a:xfrm>
        </p:spPr>
        <p:txBody>
          <a:bodyPr/>
          <a:lstStyle/>
          <a:p>
            <a:r>
              <a:rPr lang="de-DE" dirty="0"/>
              <a:t>Global </a:t>
            </a:r>
            <a:r>
              <a:rPr lang="de-DE" dirty="0" err="1"/>
              <a:t>o</a:t>
            </a:r>
            <a:r>
              <a:rPr lang="de-DE" dirty="0" err="1" smtClean="0"/>
              <a:t>ptimization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smtClean="0"/>
              <a:t>ROVIO </a:t>
            </a:r>
            <a:r>
              <a:rPr lang="de-DE" dirty="0" err="1" smtClean="0"/>
              <a:t>and</a:t>
            </a:r>
            <a:r>
              <a:rPr lang="de-DE" dirty="0" smtClean="0"/>
              <a:t> OKVIS</a:t>
            </a:r>
          </a:p>
          <a:p>
            <a:endParaRPr lang="de-DE" dirty="0" smtClean="0"/>
          </a:p>
          <a:p>
            <a:endParaRPr lang="de-DE" dirty="0"/>
          </a:p>
          <a:p>
            <a:r>
              <a:rPr lang="de-DE" dirty="0" smtClean="0"/>
              <a:t>Run </a:t>
            </a:r>
            <a:r>
              <a:rPr lang="de-DE" dirty="0" smtClean="0"/>
              <a:t>ROVIO </a:t>
            </a:r>
            <a:r>
              <a:rPr lang="de-DE" dirty="0" err="1" smtClean="0"/>
              <a:t>and</a:t>
            </a:r>
            <a:r>
              <a:rPr lang="de-DE" dirty="0" smtClean="0"/>
              <a:t> OKVIS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lower</a:t>
            </a:r>
            <a:r>
              <a:rPr lang="de-DE" dirty="0" smtClean="0"/>
              <a:t> </a:t>
            </a:r>
            <a:r>
              <a:rPr lang="de-DE" dirty="0" err="1" smtClean="0"/>
              <a:t>quality</a:t>
            </a:r>
            <a:r>
              <a:rPr lang="de-DE" dirty="0" smtClean="0"/>
              <a:t>, </a:t>
            </a:r>
            <a:r>
              <a:rPr lang="de-DE" dirty="0" smtClean="0"/>
              <a:t>non</a:t>
            </a:r>
            <a:r>
              <a:rPr lang="de-DE" dirty="0" smtClean="0"/>
              <a:t>-</a:t>
            </a:r>
            <a:r>
              <a:rPr lang="de-DE" dirty="0" err="1" smtClean="0"/>
              <a:t>timesynchronized</a:t>
            </a:r>
            <a:r>
              <a:rPr lang="de-DE" dirty="0" smtClean="0"/>
              <a:t> </a:t>
            </a:r>
            <a:r>
              <a:rPr lang="de-DE" dirty="0" err="1"/>
              <a:t>h</a:t>
            </a:r>
            <a:r>
              <a:rPr lang="de-DE" dirty="0" err="1" smtClean="0"/>
              <a:t>ardware</a:t>
            </a:r>
            <a:endParaRPr lang="de-DE" dirty="0" smtClean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54C82F-4837-8A40-AC2E-486F81E7B47B}" type="datetime1">
              <a:rPr lang="de-CH" smtClean="0"/>
              <a:t>06.12.15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Julian Surber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15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Outlook</a:t>
            </a:r>
            <a:br>
              <a:rPr lang="de-DE" dirty="0" smtClean="0"/>
            </a:br>
            <a:endParaRPr lang="de-DE" dirty="0"/>
          </a:p>
        </p:txBody>
      </p:sp>
      <p:grpSp>
        <p:nvGrpSpPr>
          <p:cNvPr id="13" name="Gruppierung 12"/>
          <p:cNvGrpSpPr/>
          <p:nvPr/>
        </p:nvGrpSpPr>
        <p:grpSpPr>
          <a:xfrm>
            <a:off x="1802932" y="95618"/>
            <a:ext cx="6947666" cy="603502"/>
            <a:chOff x="1802932" y="95618"/>
            <a:chExt cx="6947666" cy="603502"/>
          </a:xfrm>
        </p:grpSpPr>
        <p:grpSp>
          <p:nvGrpSpPr>
            <p:cNvPr id="7" name="Gruppierung 6"/>
            <p:cNvGrpSpPr/>
            <p:nvPr/>
          </p:nvGrpSpPr>
          <p:grpSpPr>
            <a:xfrm>
              <a:off x="1802932" y="95618"/>
              <a:ext cx="6947666" cy="603502"/>
              <a:chOff x="1802932" y="95618"/>
              <a:chExt cx="6947666" cy="603502"/>
            </a:xfrm>
          </p:grpSpPr>
          <p:sp>
            <p:nvSpPr>
              <p:cNvPr id="8" name="Chevron 28"/>
              <p:cNvSpPr/>
              <p:nvPr/>
            </p:nvSpPr>
            <p:spPr>
              <a:xfrm>
                <a:off x="7031827" y="95618"/>
                <a:ext cx="1718771" cy="603249"/>
              </a:xfrm>
              <a:prstGeom prst="chevron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 smtClean="0">
                    <a:solidFill>
                      <a:srgbClr val="FFFFFF"/>
                    </a:solidFill>
                  </a:rPr>
                  <a:t>Outlook</a:t>
                </a:r>
                <a:endParaRPr lang="en-GB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0" name="Chevron 28"/>
              <p:cNvSpPr/>
              <p:nvPr/>
            </p:nvSpPr>
            <p:spPr>
              <a:xfrm>
                <a:off x="1802932" y="95871"/>
                <a:ext cx="2762502" cy="603249"/>
              </a:xfrm>
              <a:prstGeom prst="chevron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 smtClean="0">
                    <a:solidFill>
                      <a:srgbClr val="FFFFFF"/>
                    </a:solidFill>
                  </a:rPr>
                  <a:t>ROVIO and OKVIS</a:t>
                </a:r>
                <a:endParaRPr lang="en-GB" dirty="0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11" name="Chevron 33"/>
            <p:cNvSpPr/>
            <p:nvPr/>
          </p:nvSpPr>
          <p:spPr>
            <a:xfrm>
              <a:off x="7021333" y="95871"/>
              <a:ext cx="1718770" cy="603249"/>
            </a:xfrm>
            <a:prstGeom prst="chevron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rgbClr val="FFFFFF"/>
                  </a:solidFill>
                </a:rPr>
                <a:t>Outlook</a:t>
              </a:r>
              <a:endParaRPr lang="en-GB" dirty="0">
                <a:solidFill>
                  <a:srgbClr val="FFFFFF"/>
                </a:solidFill>
              </a:endParaRPr>
            </a:p>
          </p:txBody>
        </p:sp>
        <p:sp>
          <p:nvSpPr>
            <p:cNvPr id="12" name="Chevron 32"/>
            <p:cNvSpPr/>
            <p:nvPr/>
          </p:nvSpPr>
          <p:spPr>
            <a:xfrm>
              <a:off x="4261077" y="95618"/>
              <a:ext cx="3075113" cy="603249"/>
            </a:xfrm>
            <a:prstGeom prst="chevron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rgbClr val="FFFFFF"/>
                  </a:solidFill>
                </a:rPr>
                <a:t>Time-Synchronization</a:t>
              </a:r>
              <a:endParaRPr lang="en-GB" dirty="0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6506367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23850" y="4555380"/>
            <a:ext cx="8496300" cy="1678729"/>
          </a:xfrm>
        </p:spPr>
        <p:txBody>
          <a:bodyPr/>
          <a:lstStyle/>
          <a:p>
            <a:pPr marL="0" indent="0">
              <a:buNone/>
            </a:pPr>
            <a:r>
              <a:rPr lang="de-DE" dirty="0" smtClean="0"/>
              <a:t>	</a:t>
            </a:r>
            <a:r>
              <a:rPr lang="de-DE" dirty="0" err="1" smtClean="0"/>
              <a:t>Thank</a:t>
            </a:r>
            <a:r>
              <a:rPr lang="de-DE" dirty="0" smtClean="0"/>
              <a:t> </a:t>
            </a:r>
            <a:r>
              <a:rPr lang="de-DE" dirty="0" err="1" smtClean="0"/>
              <a:t>you</a:t>
            </a:r>
            <a:r>
              <a:rPr lang="de-DE" dirty="0" smtClean="0"/>
              <a:t> !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20E70-C7DF-7841-AE53-EF4FA8A5F7D7}" type="datetime1">
              <a:rPr lang="de-CH" smtClean="0"/>
              <a:t>06.12.15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Julian Surber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16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7" name="Bild 6" descr="Bildschirmfoto 2015-12-02 um 12.11.17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" y="1709184"/>
            <a:ext cx="8496300" cy="2107748"/>
          </a:xfrm>
          <a:prstGeom prst="rect">
            <a:avLst/>
          </a:prstGeom>
        </p:spPr>
      </p:pic>
      <p:cxnSp>
        <p:nvCxnSpPr>
          <p:cNvPr id="8" name="Gerade Verbindung 7"/>
          <p:cNvCxnSpPr/>
          <p:nvPr/>
        </p:nvCxnSpPr>
        <p:spPr>
          <a:xfrm>
            <a:off x="3027685" y="1451543"/>
            <a:ext cx="0" cy="2537985"/>
          </a:xfrm>
          <a:prstGeom prst="line">
            <a:avLst/>
          </a:prstGeom>
          <a:ln w="19050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8"/>
          <p:cNvCxnSpPr/>
          <p:nvPr/>
        </p:nvCxnSpPr>
        <p:spPr>
          <a:xfrm>
            <a:off x="6060353" y="1451543"/>
            <a:ext cx="0" cy="2537985"/>
          </a:xfrm>
          <a:prstGeom prst="line">
            <a:avLst/>
          </a:prstGeom>
          <a:ln w="19050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880731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3BB69C-C7C4-AE41-80AB-D72EF5FD3F25}" type="datetime1">
              <a:rPr lang="de-CH" smtClean="0"/>
              <a:t>06.12.15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Julian Surber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17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Global </a:t>
            </a:r>
            <a:r>
              <a:rPr lang="de-DE" dirty="0" err="1" smtClean="0"/>
              <a:t>Accuracy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 </a:t>
            </a:r>
            <a:endParaRPr lang="de-DE" dirty="0"/>
          </a:p>
        </p:txBody>
      </p:sp>
      <p:pic>
        <p:nvPicPr>
          <p:cNvPr id="7" name="Bild 6" descr="ao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6061" y="3832995"/>
            <a:ext cx="3794846" cy="2475731"/>
          </a:xfrm>
          <a:prstGeom prst="rect">
            <a:avLst/>
          </a:prstGeom>
        </p:spPr>
      </p:pic>
      <p:pic>
        <p:nvPicPr>
          <p:cNvPr id="8" name="Bild 7" descr="at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6061" y="1259772"/>
            <a:ext cx="3796652" cy="2293027"/>
          </a:xfrm>
          <a:prstGeom prst="rect">
            <a:avLst/>
          </a:prstGeom>
        </p:spPr>
      </p:pic>
      <p:pic>
        <p:nvPicPr>
          <p:cNvPr id="25" name="Bild 24" descr="Bildschirmfoto 2015-12-03 um 10.27.43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3567" y="925857"/>
            <a:ext cx="911048" cy="421359"/>
          </a:xfrm>
          <a:prstGeom prst="rect">
            <a:avLst/>
          </a:prstGeom>
        </p:spPr>
      </p:pic>
      <p:pic>
        <p:nvPicPr>
          <p:cNvPr id="14" name="Bild 13" descr="rpe_frames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111" y="3336988"/>
            <a:ext cx="2746904" cy="2739252"/>
          </a:xfrm>
          <a:prstGeom prst="rect">
            <a:avLst/>
          </a:prstGeom>
        </p:spPr>
      </p:pic>
      <p:pic>
        <p:nvPicPr>
          <p:cNvPr id="15" name="Bild 14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82" y="5657967"/>
            <a:ext cx="1155969" cy="187916"/>
          </a:xfrm>
          <a:prstGeom prst="rect">
            <a:avLst/>
          </a:prstGeom>
        </p:spPr>
      </p:pic>
      <p:pic>
        <p:nvPicPr>
          <p:cNvPr id="16" name="Bild 15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0748" y="5247329"/>
            <a:ext cx="1081941" cy="187916"/>
          </a:xfrm>
          <a:prstGeom prst="rect">
            <a:avLst/>
          </a:prstGeom>
        </p:spPr>
      </p:pic>
      <p:grpSp>
        <p:nvGrpSpPr>
          <p:cNvPr id="17" name="Group 1"/>
          <p:cNvGrpSpPr/>
          <p:nvPr/>
        </p:nvGrpSpPr>
        <p:grpSpPr>
          <a:xfrm>
            <a:off x="1787254" y="89267"/>
            <a:ext cx="6963344" cy="609600"/>
            <a:chOff x="2591819" y="57149"/>
            <a:chExt cx="6963344" cy="609600"/>
          </a:xfrm>
        </p:grpSpPr>
        <p:sp>
          <p:nvSpPr>
            <p:cNvPr id="20" name="Chevron 28"/>
            <p:cNvSpPr/>
            <p:nvPr/>
          </p:nvSpPr>
          <p:spPr>
            <a:xfrm>
              <a:off x="7836392" y="63500"/>
              <a:ext cx="1718771" cy="603249"/>
            </a:xfrm>
            <a:prstGeom prst="chevron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rgbClr val="FFFFFF"/>
                  </a:solidFill>
                </a:rPr>
                <a:t>Outlook</a:t>
              </a:r>
              <a:endParaRPr lang="en-GB" dirty="0">
                <a:solidFill>
                  <a:srgbClr val="FFFFFF"/>
                </a:solidFill>
              </a:endParaRPr>
            </a:p>
          </p:txBody>
        </p:sp>
        <p:sp>
          <p:nvSpPr>
            <p:cNvPr id="23" name="Chevron 32"/>
            <p:cNvSpPr/>
            <p:nvPr/>
          </p:nvSpPr>
          <p:spPr>
            <a:xfrm>
              <a:off x="5065642" y="63500"/>
              <a:ext cx="3075113" cy="603249"/>
            </a:xfrm>
            <a:prstGeom prst="chevron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rgbClr val="FFFFFF"/>
                  </a:solidFill>
                </a:rPr>
                <a:t>Time-Synchronization</a:t>
              </a:r>
              <a:endParaRPr lang="en-GB" dirty="0">
                <a:solidFill>
                  <a:srgbClr val="FFFFFF"/>
                </a:solidFill>
              </a:endParaRPr>
            </a:p>
          </p:txBody>
        </p:sp>
        <p:sp>
          <p:nvSpPr>
            <p:cNvPr id="24" name="Chevron 33"/>
            <p:cNvSpPr/>
            <p:nvPr/>
          </p:nvSpPr>
          <p:spPr>
            <a:xfrm>
              <a:off x="2591819" y="57149"/>
              <a:ext cx="2774251" cy="603249"/>
            </a:xfrm>
            <a:prstGeom prst="chevron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rgbClr val="FFFFFF"/>
                  </a:solidFill>
                </a:rPr>
                <a:t>ROVIO and OKVIS</a:t>
              </a:r>
              <a:endParaRPr lang="en-GB" dirty="0">
                <a:solidFill>
                  <a:srgbClr val="FFFFFF"/>
                </a:solidFill>
              </a:endParaRPr>
            </a:p>
          </p:txBody>
        </p:sp>
      </p:grpSp>
      <p:sp>
        <p:nvSpPr>
          <p:cNvPr id="9" name="Textfeld 8"/>
          <p:cNvSpPr txBox="1"/>
          <p:nvPr/>
        </p:nvSpPr>
        <p:spPr>
          <a:xfrm>
            <a:off x="7325400" y="1513334"/>
            <a:ext cx="1724300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de-DE" dirty="0" smtClean="0">
                <a:solidFill>
                  <a:srgbClr val="FF0000"/>
                </a:solidFill>
              </a:rPr>
              <a:t>2.5 m / 1000 m</a:t>
            </a:r>
            <a:endParaRPr lang="de-DE" dirty="0">
              <a:solidFill>
                <a:srgbClr val="FF0000"/>
              </a:solidFill>
            </a:endParaRPr>
          </a:p>
        </p:txBody>
      </p:sp>
      <p:cxnSp>
        <p:nvCxnSpPr>
          <p:cNvPr id="11" name="Gerade Verbindung mit Pfeil 10"/>
          <p:cNvCxnSpPr>
            <a:stCxn id="9" idx="1"/>
          </p:cNvCxnSpPr>
          <p:nvPr/>
        </p:nvCxnSpPr>
        <p:spPr>
          <a:xfrm flipH="1">
            <a:off x="7031827" y="1698000"/>
            <a:ext cx="293573" cy="0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feld 20"/>
          <p:cNvSpPr txBox="1"/>
          <p:nvPr/>
        </p:nvSpPr>
        <p:spPr>
          <a:xfrm>
            <a:off x="7325400" y="2432083"/>
            <a:ext cx="1730725" cy="369332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txBody>
          <a:bodyPr wrap="none" rtlCol="0">
            <a:spAutoFit/>
          </a:bodyPr>
          <a:lstStyle/>
          <a:p>
            <a:r>
              <a:rPr lang="de-DE" dirty="0" smtClean="0">
                <a:solidFill>
                  <a:srgbClr val="0000FF"/>
                </a:solidFill>
              </a:rPr>
              <a:t>&lt; 1 m / 1000 m</a:t>
            </a:r>
            <a:endParaRPr lang="de-DE" dirty="0">
              <a:solidFill>
                <a:srgbClr val="0000FF"/>
              </a:solidFill>
            </a:endParaRPr>
          </a:p>
        </p:txBody>
      </p:sp>
      <p:cxnSp>
        <p:nvCxnSpPr>
          <p:cNvPr id="22" name="Gerade Verbindung mit Pfeil 21"/>
          <p:cNvCxnSpPr>
            <a:stCxn id="21" idx="1"/>
          </p:cNvCxnSpPr>
          <p:nvPr/>
        </p:nvCxnSpPr>
        <p:spPr>
          <a:xfrm flipH="1" flipV="1">
            <a:off x="7031827" y="2613523"/>
            <a:ext cx="293573" cy="3226"/>
          </a:xfrm>
          <a:prstGeom prst="straightConnector1">
            <a:avLst/>
          </a:prstGeom>
          <a:ln w="19050">
            <a:solidFill>
              <a:srgbClr val="0000FF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feld 25"/>
          <p:cNvSpPr txBox="1"/>
          <p:nvPr/>
        </p:nvSpPr>
        <p:spPr>
          <a:xfrm>
            <a:off x="7325400" y="4124099"/>
            <a:ext cx="1724300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 smtClean="0">
                <a:solidFill>
                  <a:srgbClr val="FF0000"/>
                </a:solidFill>
              </a:rPr>
              <a:t> 45°  /  1000 m</a:t>
            </a:r>
            <a:endParaRPr lang="de-DE" dirty="0">
              <a:solidFill>
                <a:srgbClr val="FF0000"/>
              </a:solidFill>
            </a:endParaRPr>
          </a:p>
        </p:txBody>
      </p:sp>
      <p:cxnSp>
        <p:nvCxnSpPr>
          <p:cNvPr id="27" name="Gerade Verbindung mit Pfeil 26"/>
          <p:cNvCxnSpPr>
            <a:stCxn id="26" idx="1"/>
          </p:cNvCxnSpPr>
          <p:nvPr/>
        </p:nvCxnSpPr>
        <p:spPr>
          <a:xfrm flipH="1">
            <a:off x="7031828" y="4308765"/>
            <a:ext cx="293572" cy="0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feld 27"/>
          <p:cNvSpPr txBox="1"/>
          <p:nvPr/>
        </p:nvSpPr>
        <p:spPr>
          <a:xfrm>
            <a:off x="7325400" y="5480220"/>
            <a:ext cx="1724300" cy="369332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 smtClean="0">
                <a:solidFill>
                  <a:srgbClr val="0000FF"/>
                </a:solidFill>
              </a:rPr>
              <a:t>  4°   /  1000 m</a:t>
            </a:r>
            <a:endParaRPr lang="de-DE" dirty="0">
              <a:solidFill>
                <a:srgbClr val="0000FF"/>
              </a:solidFill>
            </a:endParaRPr>
          </a:p>
        </p:txBody>
      </p:sp>
      <p:cxnSp>
        <p:nvCxnSpPr>
          <p:cNvPr id="29" name="Gerade Verbindung mit Pfeil 28"/>
          <p:cNvCxnSpPr>
            <a:stCxn id="28" idx="1"/>
          </p:cNvCxnSpPr>
          <p:nvPr/>
        </p:nvCxnSpPr>
        <p:spPr>
          <a:xfrm flipH="1" flipV="1">
            <a:off x="7031828" y="5661660"/>
            <a:ext cx="293572" cy="3226"/>
          </a:xfrm>
          <a:prstGeom prst="straightConnector1">
            <a:avLst/>
          </a:prstGeom>
          <a:ln w="19050">
            <a:solidFill>
              <a:srgbClr val="0000FF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Bild 30" descr="Bildschirmfoto 2015-12-02 um 12.11.17.png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68160" b="7221"/>
          <a:stretch/>
        </p:blipFill>
        <p:spPr>
          <a:xfrm>
            <a:off x="418140" y="1259771"/>
            <a:ext cx="1504628" cy="1087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10795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1" grpId="0" animBg="1"/>
      <p:bldP spid="26" grpId="0" animBg="1"/>
      <p:bldP spid="2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80200-2ACC-B346-9BB9-7512C9B7DB04}" type="datetime1">
              <a:rPr lang="de-CH" smtClean="0"/>
              <a:t>06.12.15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Julian Surber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18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Local</a:t>
            </a:r>
            <a:r>
              <a:rPr lang="de-DE" dirty="0" smtClean="0"/>
              <a:t> </a:t>
            </a:r>
            <a:r>
              <a:rPr lang="de-DE" dirty="0" err="1" smtClean="0"/>
              <a:t>Accuracy</a:t>
            </a:r>
            <a:r>
              <a:rPr lang="de-DE" dirty="0" smtClean="0"/>
              <a:t/>
            </a:r>
            <a:br>
              <a:rPr lang="de-DE" dirty="0" smtClean="0"/>
            </a:br>
            <a:endParaRPr lang="de-DE" dirty="0"/>
          </a:p>
        </p:txBody>
      </p:sp>
      <p:pic>
        <p:nvPicPr>
          <p:cNvPr id="16" name="Bild 15" descr="r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4137" y="1146160"/>
            <a:ext cx="3826056" cy="2386550"/>
          </a:xfrm>
          <a:prstGeom prst="rect">
            <a:avLst/>
          </a:prstGeom>
        </p:spPr>
      </p:pic>
      <p:pic>
        <p:nvPicPr>
          <p:cNvPr id="17" name="Bild 16" descr="ro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4137" y="3625888"/>
            <a:ext cx="3826056" cy="2386550"/>
          </a:xfrm>
          <a:prstGeom prst="rect">
            <a:avLst/>
          </a:prstGeom>
        </p:spPr>
      </p:pic>
      <p:pic>
        <p:nvPicPr>
          <p:cNvPr id="20" name="Bild 19" descr="Bildschirmfoto 2015-12-03 um 10.27.43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2100" y="923099"/>
            <a:ext cx="911048" cy="421359"/>
          </a:xfrm>
          <a:prstGeom prst="rect">
            <a:avLst/>
          </a:prstGeom>
        </p:spPr>
      </p:pic>
      <p:grpSp>
        <p:nvGrpSpPr>
          <p:cNvPr id="22" name="Group 1"/>
          <p:cNvGrpSpPr/>
          <p:nvPr/>
        </p:nvGrpSpPr>
        <p:grpSpPr>
          <a:xfrm>
            <a:off x="1787254" y="89267"/>
            <a:ext cx="6963344" cy="609600"/>
            <a:chOff x="2591819" y="57149"/>
            <a:chExt cx="6963344" cy="609600"/>
          </a:xfrm>
        </p:grpSpPr>
        <p:sp>
          <p:nvSpPr>
            <p:cNvPr id="23" name="Chevron 28"/>
            <p:cNvSpPr/>
            <p:nvPr/>
          </p:nvSpPr>
          <p:spPr>
            <a:xfrm>
              <a:off x="7836392" y="63500"/>
              <a:ext cx="1718771" cy="603249"/>
            </a:xfrm>
            <a:prstGeom prst="chevron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rgbClr val="FFFFFF"/>
                  </a:solidFill>
                </a:rPr>
                <a:t>Outlook</a:t>
              </a:r>
              <a:endParaRPr lang="en-GB" dirty="0">
                <a:solidFill>
                  <a:srgbClr val="FFFFFF"/>
                </a:solidFill>
              </a:endParaRPr>
            </a:p>
          </p:txBody>
        </p:sp>
        <p:sp>
          <p:nvSpPr>
            <p:cNvPr id="24" name="Chevron 32"/>
            <p:cNvSpPr/>
            <p:nvPr/>
          </p:nvSpPr>
          <p:spPr>
            <a:xfrm>
              <a:off x="5065642" y="63500"/>
              <a:ext cx="3075113" cy="603249"/>
            </a:xfrm>
            <a:prstGeom prst="chevron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rgbClr val="FFFFFF"/>
                  </a:solidFill>
                </a:rPr>
                <a:t>Time-Synchronization</a:t>
              </a:r>
              <a:endParaRPr lang="en-GB" dirty="0">
                <a:solidFill>
                  <a:srgbClr val="FFFFFF"/>
                </a:solidFill>
              </a:endParaRPr>
            </a:p>
          </p:txBody>
        </p:sp>
        <p:sp>
          <p:nvSpPr>
            <p:cNvPr id="25" name="Chevron 33"/>
            <p:cNvSpPr/>
            <p:nvPr/>
          </p:nvSpPr>
          <p:spPr>
            <a:xfrm>
              <a:off x="2591819" y="57149"/>
              <a:ext cx="2774251" cy="603249"/>
            </a:xfrm>
            <a:prstGeom prst="chevron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rgbClr val="FFFFFF"/>
                  </a:solidFill>
                </a:rPr>
                <a:t>ROVIO and OKVIS</a:t>
              </a:r>
              <a:endParaRPr lang="en-GB" dirty="0">
                <a:solidFill>
                  <a:srgbClr val="FFFFFF"/>
                </a:solidFill>
              </a:endParaRPr>
            </a:p>
          </p:txBody>
        </p:sp>
      </p:grpSp>
      <p:sp>
        <p:nvSpPr>
          <p:cNvPr id="18" name="Textfeld 17"/>
          <p:cNvSpPr txBox="1"/>
          <p:nvPr/>
        </p:nvSpPr>
        <p:spPr>
          <a:xfrm>
            <a:off x="7676940" y="1978283"/>
            <a:ext cx="1262072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de-DE" dirty="0" smtClean="0">
                <a:solidFill>
                  <a:srgbClr val="FF0000"/>
                </a:solidFill>
              </a:rPr>
              <a:t>2 cm / 1 m</a:t>
            </a:r>
            <a:endParaRPr lang="de-DE" dirty="0">
              <a:solidFill>
                <a:srgbClr val="FF0000"/>
              </a:solidFill>
            </a:endParaRPr>
          </a:p>
        </p:txBody>
      </p:sp>
      <p:cxnSp>
        <p:nvCxnSpPr>
          <p:cNvPr id="19" name="Gerade Verbindung mit Pfeil 18"/>
          <p:cNvCxnSpPr>
            <a:stCxn id="18" idx="1"/>
          </p:cNvCxnSpPr>
          <p:nvPr/>
        </p:nvCxnSpPr>
        <p:spPr>
          <a:xfrm flipH="1">
            <a:off x="7383368" y="2162949"/>
            <a:ext cx="293572" cy="184666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feld 25"/>
          <p:cNvSpPr txBox="1"/>
          <p:nvPr/>
        </p:nvSpPr>
        <p:spPr>
          <a:xfrm>
            <a:off x="7676940" y="2432083"/>
            <a:ext cx="1262072" cy="369332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0000FF"/>
                </a:solidFill>
              </a:rPr>
              <a:t>2</a:t>
            </a:r>
            <a:r>
              <a:rPr lang="de-DE" dirty="0" smtClean="0">
                <a:solidFill>
                  <a:srgbClr val="0000FF"/>
                </a:solidFill>
              </a:rPr>
              <a:t> cm / 1 m</a:t>
            </a:r>
            <a:endParaRPr lang="de-DE" dirty="0">
              <a:solidFill>
                <a:srgbClr val="0000FF"/>
              </a:solidFill>
            </a:endParaRPr>
          </a:p>
        </p:txBody>
      </p:sp>
      <p:cxnSp>
        <p:nvCxnSpPr>
          <p:cNvPr id="27" name="Gerade Verbindung mit Pfeil 26"/>
          <p:cNvCxnSpPr>
            <a:stCxn id="26" idx="1"/>
          </p:cNvCxnSpPr>
          <p:nvPr/>
        </p:nvCxnSpPr>
        <p:spPr>
          <a:xfrm flipH="1" flipV="1">
            <a:off x="7383368" y="2432083"/>
            <a:ext cx="293572" cy="184666"/>
          </a:xfrm>
          <a:prstGeom prst="straightConnector1">
            <a:avLst/>
          </a:prstGeom>
          <a:ln w="19050">
            <a:solidFill>
              <a:srgbClr val="0000FF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feld 27"/>
          <p:cNvSpPr txBox="1"/>
          <p:nvPr/>
        </p:nvSpPr>
        <p:spPr>
          <a:xfrm>
            <a:off x="7676940" y="4475639"/>
            <a:ext cx="1262072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 smtClean="0">
                <a:solidFill>
                  <a:srgbClr val="FF0000"/>
                </a:solidFill>
              </a:rPr>
              <a:t>0.6° / 1 m</a:t>
            </a:r>
            <a:endParaRPr lang="de-DE" dirty="0">
              <a:solidFill>
                <a:srgbClr val="FF0000"/>
              </a:solidFill>
            </a:endParaRPr>
          </a:p>
        </p:txBody>
      </p:sp>
      <p:cxnSp>
        <p:nvCxnSpPr>
          <p:cNvPr id="29" name="Gerade Verbindung mit Pfeil 28"/>
          <p:cNvCxnSpPr>
            <a:stCxn id="28" idx="1"/>
          </p:cNvCxnSpPr>
          <p:nvPr/>
        </p:nvCxnSpPr>
        <p:spPr>
          <a:xfrm flipH="1">
            <a:off x="7383368" y="4660305"/>
            <a:ext cx="293572" cy="184666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feld 29"/>
          <p:cNvSpPr txBox="1"/>
          <p:nvPr/>
        </p:nvSpPr>
        <p:spPr>
          <a:xfrm>
            <a:off x="7676940" y="4924549"/>
            <a:ext cx="1300951" cy="369332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 smtClean="0">
                <a:solidFill>
                  <a:srgbClr val="0000FF"/>
                </a:solidFill>
              </a:rPr>
              <a:t>0.6° / 1 m</a:t>
            </a:r>
            <a:endParaRPr lang="de-DE" dirty="0">
              <a:solidFill>
                <a:srgbClr val="0000FF"/>
              </a:solidFill>
            </a:endParaRPr>
          </a:p>
        </p:txBody>
      </p:sp>
      <p:cxnSp>
        <p:nvCxnSpPr>
          <p:cNvPr id="31" name="Gerade Verbindung mit Pfeil 30"/>
          <p:cNvCxnSpPr>
            <a:stCxn id="30" idx="1"/>
          </p:cNvCxnSpPr>
          <p:nvPr/>
        </p:nvCxnSpPr>
        <p:spPr>
          <a:xfrm flipH="1" flipV="1">
            <a:off x="7383368" y="4924549"/>
            <a:ext cx="293572" cy="184666"/>
          </a:xfrm>
          <a:prstGeom prst="straightConnector1">
            <a:avLst/>
          </a:prstGeom>
          <a:ln w="19050">
            <a:solidFill>
              <a:srgbClr val="0000FF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Bild 31" descr="Bildschirmfoto 2015-12-02 um 12.11.17.pn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74" r="32525"/>
          <a:stretch/>
        </p:blipFill>
        <p:spPr>
          <a:xfrm>
            <a:off x="414570" y="1264738"/>
            <a:ext cx="1542381" cy="1077779"/>
          </a:xfrm>
          <a:prstGeom prst="rect">
            <a:avLst/>
          </a:prstGeom>
        </p:spPr>
      </p:pic>
      <p:pic>
        <p:nvPicPr>
          <p:cNvPr id="21" name="Bild 20" descr="rpe_frames_2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020" y="2432083"/>
            <a:ext cx="2805086" cy="3835374"/>
          </a:xfrm>
          <a:prstGeom prst="rect">
            <a:avLst/>
          </a:prstGeom>
        </p:spPr>
      </p:pic>
      <p:pic>
        <p:nvPicPr>
          <p:cNvPr id="11" name="Bild 10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6731" y="5039784"/>
            <a:ext cx="1162274" cy="188941"/>
          </a:xfrm>
          <a:prstGeom prst="rect">
            <a:avLst/>
          </a:prstGeom>
        </p:spPr>
      </p:pic>
      <p:pic>
        <p:nvPicPr>
          <p:cNvPr id="13" name="Bild 12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3918" y="4627282"/>
            <a:ext cx="1087842" cy="188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13093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6" grpId="0" animBg="1"/>
      <p:bldP spid="28" grpId="0" animBg="1"/>
      <p:bldP spid="3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3BB69C-C7C4-AE41-80AB-D72EF5FD3F25}" type="datetime1">
              <a:rPr lang="de-CH" smtClean="0"/>
              <a:t>06.12.15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Julian Surber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19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Global </a:t>
            </a:r>
            <a:r>
              <a:rPr lang="de-DE" dirty="0" err="1" smtClean="0"/>
              <a:t>Accuracy</a:t>
            </a:r>
            <a:r>
              <a:rPr lang="de-DE" dirty="0" smtClean="0"/>
              <a:t> – </a:t>
            </a:r>
            <a:r>
              <a:rPr lang="de-DE" dirty="0" err="1"/>
              <a:t>S</a:t>
            </a:r>
            <a:r>
              <a:rPr lang="de-DE" dirty="0" err="1" smtClean="0"/>
              <a:t>eparated</a:t>
            </a:r>
            <a:r>
              <a:rPr lang="de-DE" dirty="0" smtClean="0"/>
              <a:t> </a:t>
            </a:r>
            <a:r>
              <a:rPr lang="de-DE" dirty="0" err="1"/>
              <a:t>A</a:t>
            </a:r>
            <a:r>
              <a:rPr lang="de-DE" dirty="0" err="1" smtClean="0"/>
              <a:t>xes</a:t>
            </a:r>
            <a:r>
              <a:rPr lang="de-DE" dirty="0" smtClean="0"/>
              <a:t> 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 </a:t>
            </a:r>
            <a:endParaRPr lang="de-DE" dirty="0"/>
          </a:p>
        </p:txBody>
      </p:sp>
      <p:pic>
        <p:nvPicPr>
          <p:cNvPr id="14" name="Bild 13" descr="aoe_p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7060" y="1740507"/>
            <a:ext cx="2983276" cy="1861564"/>
          </a:xfrm>
          <a:prstGeom prst="rect">
            <a:avLst/>
          </a:prstGeom>
        </p:spPr>
      </p:pic>
      <p:pic>
        <p:nvPicPr>
          <p:cNvPr id="15" name="Bild 14" descr="aoe_y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7772" y="1736108"/>
            <a:ext cx="2976228" cy="1857166"/>
          </a:xfrm>
          <a:prstGeom prst="rect">
            <a:avLst/>
          </a:prstGeom>
        </p:spPr>
      </p:pic>
      <p:pic>
        <p:nvPicPr>
          <p:cNvPr id="16" name="Bild 15" descr="ate_x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32" y="4010611"/>
            <a:ext cx="2976227" cy="1857166"/>
          </a:xfrm>
          <a:prstGeom prst="rect">
            <a:avLst/>
          </a:prstGeom>
        </p:spPr>
      </p:pic>
      <p:pic>
        <p:nvPicPr>
          <p:cNvPr id="17" name="Bild 16" descr="ate_y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476" y="4010611"/>
            <a:ext cx="2983276" cy="1861564"/>
          </a:xfrm>
          <a:prstGeom prst="rect">
            <a:avLst/>
          </a:prstGeom>
        </p:spPr>
      </p:pic>
      <p:pic>
        <p:nvPicPr>
          <p:cNvPr id="20" name="Bild 19" descr="ate_z_2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0724" y="4006213"/>
            <a:ext cx="2983276" cy="1861564"/>
          </a:xfrm>
          <a:prstGeom prst="rect">
            <a:avLst/>
          </a:prstGeom>
        </p:spPr>
      </p:pic>
      <p:pic>
        <p:nvPicPr>
          <p:cNvPr id="13" name="Bild 12" descr="aoe_r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32" y="1736108"/>
            <a:ext cx="2976228" cy="1857167"/>
          </a:xfrm>
          <a:prstGeom prst="rect">
            <a:avLst/>
          </a:prstGeom>
        </p:spPr>
      </p:pic>
      <p:pic>
        <p:nvPicPr>
          <p:cNvPr id="25" name="Bild 24" descr="Bildschirmfoto 2015-12-03 um 10.27.43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4168" y="1319148"/>
            <a:ext cx="911048" cy="421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00008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0CE78-899C-C946-B169-951567590A5D}" type="datetime1">
              <a:rPr lang="en-GB" smtClean="0"/>
              <a:t>06.12.15</a:t>
            </a:fld>
            <a:endParaRPr lang="en-GB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Julian Surber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</a:t>
            </a:fld>
            <a:endParaRPr lang="en-GB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/>
            </a:r>
            <a:br>
              <a:rPr lang="en-GB" dirty="0" smtClean="0"/>
            </a:br>
            <a:endParaRPr lang="en-GB" dirty="0"/>
          </a:p>
        </p:txBody>
      </p:sp>
      <p:sp>
        <p:nvSpPr>
          <p:cNvPr id="10" name="Inhaltsplatzhalter 9"/>
          <p:cNvSpPr>
            <a:spLocks noGrp="1"/>
          </p:cNvSpPr>
          <p:nvPr>
            <p:ph idx="1"/>
          </p:nvPr>
        </p:nvSpPr>
        <p:spPr>
          <a:xfrm>
            <a:off x="323850" y="3694688"/>
            <a:ext cx="4248150" cy="2539422"/>
          </a:xfrm>
        </p:spPr>
        <p:txBody>
          <a:bodyPr/>
          <a:lstStyle/>
          <a:p>
            <a:r>
              <a:rPr lang="en-GB" dirty="0" smtClean="0"/>
              <a:t>One key challenge: </a:t>
            </a:r>
            <a:r>
              <a:rPr lang="en-GB" dirty="0" smtClean="0"/>
              <a:t>single </a:t>
            </a:r>
            <a:r>
              <a:rPr lang="en-GB" dirty="0"/>
              <a:t>r</a:t>
            </a:r>
            <a:r>
              <a:rPr lang="en-GB" dirty="0" smtClean="0"/>
              <a:t>obot </a:t>
            </a:r>
            <a:r>
              <a:rPr lang="en-GB" dirty="0"/>
              <a:t>l</a:t>
            </a:r>
            <a:r>
              <a:rPr lang="en-GB" dirty="0" smtClean="0"/>
              <a:t>ocalization</a:t>
            </a:r>
            <a:endParaRPr lang="en-GB" dirty="0" smtClean="0"/>
          </a:p>
          <a:p>
            <a:endParaRPr lang="en-GB" dirty="0" smtClean="0"/>
          </a:p>
          <a:p>
            <a:r>
              <a:rPr lang="en-GB" dirty="0" smtClean="0"/>
              <a:t>Global and </a:t>
            </a:r>
            <a:r>
              <a:rPr lang="en-GB" dirty="0" smtClean="0"/>
              <a:t>local </a:t>
            </a:r>
            <a:endParaRPr lang="en-GB" dirty="0"/>
          </a:p>
        </p:txBody>
      </p:sp>
      <p:pic>
        <p:nvPicPr>
          <p:cNvPr id="11" name="Bild 10" descr="Bildschirmfoto 2015-12-02 um 12.11.17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428" y="1278837"/>
            <a:ext cx="8496300" cy="2107748"/>
          </a:xfrm>
          <a:prstGeom prst="rect">
            <a:avLst/>
          </a:prstGeom>
        </p:spPr>
      </p:pic>
      <p:sp>
        <p:nvSpPr>
          <p:cNvPr id="8" name="Inhaltsplatzhalter 9"/>
          <p:cNvSpPr txBox="1">
            <a:spLocks/>
          </p:cNvSpPr>
          <p:nvPr/>
        </p:nvSpPr>
        <p:spPr>
          <a:xfrm>
            <a:off x="4536578" y="3694688"/>
            <a:ext cx="4248150" cy="2539422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tx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tx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tx2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063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tx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smtClean="0"/>
              <a:t>Visual</a:t>
            </a:r>
            <a:r>
              <a:rPr lang="en-GB" dirty="0" smtClean="0"/>
              <a:t>-inertial </a:t>
            </a:r>
            <a:r>
              <a:rPr lang="en-GB" dirty="0" err="1" smtClean="0"/>
              <a:t>odometry</a:t>
            </a:r>
            <a:endParaRPr lang="en-GB" dirty="0" smtClean="0"/>
          </a:p>
          <a:p>
            <a:pPr lvl="1"/>
            <a:r>
              <a:rPr lang="en-GB" dirty="0"/>
              <a:t>Complementary </a:t>
            </a:r>
            <a:r>
              <a:rPr lang="en-GB" dirty="0" smtClean="0"/>
              <a:t>properties</a:t>
            </a:r>
            <a:endParaRPr lang="en-GB" dirty="0"/>
          </a:p>
          <a:p>
            <a:pPr lvl="1"/>
            <a:r>
              <a:rPr lang="en-GB" dirty="0" smtClean="0"/>
              <a:t>Lightweight </a:t>
            </a:r>
          </a:p>
          <a:p>
            <a:pPr lvl="1"/>
            <a:r>
              <a:rPr lang="en-GB" dirty="0" smtClean="0"/>
              <a:t>Passive</a:t>
            </a:r>
            <a:endParaRPr lang="en-GB" dirty="0"/>
          </a:p>
          <a:p>
            <a:pPr lvl="1"/>
            <a:r>
              <a:rPr lang="en-GB" dirty="0" err="1" smtClean="0"/>
              <a:t>Onboard</a:t>
            </a:r>
            <a:endParaRPr lang="en-GB" dirty="0" smtClean="0"/>
          </a:p>
          <a:p>
            <a:pPr lvl="1"/>
            <a:endParaRPr lang="en-GB" dirty="0" smtClean="0"/>
          </a:p>
        </p:txBody>
      </p:sp>
      <p:cxnSp>
        <p:nvCxnSpPr>
          <p:cNvPr id="7" name="Gerade Verbindung 6"/>
          <p:cNvCxnSpPr/>
          <p:nvPr/>
        </p:nvCxnSpPr>
        <p:spPr>
          <a:xfrm>
            <a:off x="2982325" y="1031963"/>
            <a:ext cx="0" cy="2537985"/>
          </a:xfrm>
          <a:prstGeom prst="line">
            <a:avLst/>
          </a:prstGeom>
          <a:ln w="19050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11"/>
          <p:cNvCxnSpPr/>
          <p:nvPr/>
        </p:nvCxnSpPr>
        <p:spPr>
          <a:xfrm>
            <a:off x="6014993" y="1031963"/>
            <a:ext cx="0" cy="2537985"/>
          </a:xfrm>
          <a:prstGeom prst="line">
            <a:avLst/>
          </a:prstGeom>
          <a:ln w="19050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972595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  <p:bldP spid="8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EB3E5-0311-264B-8D77-87972BEE18CB}" type="datetime1">
              <a:rPr lang="de-CH" smtClean="0"/>
              <a:t>06.12.15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Julian Surber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20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Slow Dataset</a:t>
            </a:r>
            <a:br>
              <a:rPr lang="de-DE" dirty="0" smtClean="0"/>
            </a:br>
            <a:endParaRPr lang="de-DE" dirty="0"/>
          </a:p>
        </p:txBody>
      </p:sp>
      <p:pic>
        <p:nvPicPr>
          <p:cNvPr id="9" name="Bild 8" descr="slow_2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203" y="1530768"/>
            <a:ext cx="3305776" cy="2414142"/>
          </a:xfrm>
          <a:prstGeom prst="rect">
            <a:avLst/>
          </a:prstGeom>
        </p:spPr>
      </p:pic>
      <p:pic>
        <p:nvPicPr>
          <p:cNvPr id="7" name="Bild 6" descr="slow_a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1379" y="1441809"/>
            <a:ext cx="2826730" cy="1763880"/>
          </a:xfrm>
          <a:prstGeom prst="rect">
            <a:avLst/>
          </a:prstGeom>
        </p:spPr>
      </p:pic>
      <p:pic>
        <p:nvPicPr>
          <p:cNvPr id="8" name="Bild 7" descr="slow_ao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7159" y="1430970"/>
            <a:ext cx="2846840" cy="1776428"/>
          </a:xfrm>
          <a:prstGeom prst="rect">
            <a:avLst/>
          </a:prstGeom>
        </p:spPr>
      </p:pic>
      <p:pic>
        <p:nvPicPr>
          <p:cNvPr id="10" name="Bild 9" descr="rte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8639" y="4079201"/>
            <a:ext cx="2829470" cy="1765589"/>
          </a:xfrm>
          <a:prstGeom prst="rect">
            <a:avLst/>
          </a:prstGeom>
        </p:spPr>
      </p:pic>
      <p:pic>
        <p:nvPicPr>
          <p:cNvPr id="11" name="Bild 10" descr="roe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7160" y="4112906"/>
            <a:ext cx="2846840" cy="1776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37159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78D29F-8BA2-0C40-9D85-18BEC11CABDC}" type="datetime1">
              <a:rPr lang="de-CH" smtClean="0"/>
              <a:t>06.12.15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Julian Surber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21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Fast </a:t>
            </a:r>
            <a:r>
              <a:rPr lang="de-DE" dirty="0" err="1" smtClean="0"/>
              <a:t>dataset</a:t>
            </a:r>
            <a:r>
              <a:rPr lang="de-DE" dirty="0" smtClean="0"/>
              <a:t> – Fixed </a:t>
            </a:r>
            <a:r>
              <a:rPr lang="de-DE" dirty="0" err="1" smtClean="0"/>
              <a:t>Extrinsics</a:t>
            </a:r>
            <a:r>
              <a:rPr lang="de-DE" dirty="0" smtClean="0"/>
              <a:t/>
            </a:r>
            <a:br>
              <a:rPr lang="de-DE" dirty="0" smtClean="0"/>
            </a:br>
            <a:endParaRPr lang="de-DE" dirty="0"/>
          </a:p>
        </p:txBody>
      </p:sp>
      <p:pic>
        <p:nvPicPr>
          <p:cNvPr id="10" name="Bild 9" descr="fast_fixed_2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449" y="1306379"/>
            <a:ext cx="3322126" cy="2073007"/>
          </a:xfrm>
          <a:prstGeom prst="rect">
            <a:avLst/>
          </a:prstGeom>
        </p:spPr>
      </p:pic>
      <p:pic>
        <p:nvPicPr>
          <p:cNvPr id="11" name="Bild 10" descr="fast_fixed_a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2575" y="1518415"/>
            <a:ext cx="2753890" cy="1718427"/>
          </a:xfrm>
          <a:prstGeom prst="rect">
            <a:avLst/>
          </a:prstGeom>
        </p:spPr>
      </p:pic>
      <p:pic>
        <p:nvPicPr>
          <p:cNvPr id="12" name="Bild 11" descr="fast_fixed_ao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6260" y="1503977"/>
            <a:ext cx="2753890" cy="1732865"/>
          </a:xfrm>
          <a:prstGeom prst="rect">
            <a:avLst/>
          </a:prstGeom>
        </p:spPr>
      </p:pic>
      <p:pic>
        <p:nvPicPr>
          <p:cNvPr id="13" name="Bild 12" descr="fast_fixed_aze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" y="4039394"/>
            <a:ext cx="2753888" cy="1718426"/>
          </a:xfrm>
          <a:prstGeom prst="rect">
            <a:avLst/>
          </a:prstGeom>
        </p:spPr>
      </p:pic>
      <p:pic>
        <p:nvPicPr>
          <p:cNvPr id="8" name="Bild 7" descr="fast_rte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2575" y="4039392"/>
            <a:ext cx="2753890" cy="1718428"/>
          </a:xfrm>
          <a:prstGeom prst="rect">
            <a:avLst/>
          </a:prstGeom>
        </p:spPr>
      </p:pic>
      <p:pic>
        <p:nvPicPr>
          <p:cNvPr id="9" name="Bild 8" descr="fast_roe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465" y="4039394"/>
            <a:ext cx="2753887" cy="1718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25363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el 5"/>
          <p:cNvSpPr>
            <a:spLocks noGrp="1"/>
          </p:cNvSpPr>
          <p:nvPr>
            <p:ph type="title"/>
          </p:nvPr>
        </p:nvSpPr>
        <p:spPr>
          <a:xfrm>
            <a:off x="323850" y="620714"/>
            <a:ext cx="8496300" cy="972000"/>
          </a:xfrm>
        </p:spPr>
        <p:txBody>
          <a:bodyPr/>
          <a:lstStyle/>
          <a:p>
            <a:r>
              <a:rPr lang="de-DE" dirty="0" smtClean="0"/>
              <a:t>Global </a:t>
            </a:r>
            <a:r>
              <a:rPr lang="de-DE" dirty="0" err="1" smtClean="0"/>
              <a:t>Accuracy</a:t>
            </a:r>
            <a:r>
              <a:rPr lang="de-DE" dirty="0" smtClean="0"/>
              <a:t> ROVIO – </a:t>
            </a:r>
            <a:r>
              <a:rPr lang="de-DE" dirty="0" err="1" smtClean="0"/>
              <a:t>Euroc</a:t>
            </a:r>
            <a:r>
              <a:rPr lang="de-DE" dirty="0" smtClean="0"/>
              <a:t> Data</a:t>
            </a:r>
            <a:br>
              <a:rPr lang="de-DE" dirty="0" smtClean="0"/>
            </a:br>
            <a:endParaRPr lang="de-DE" dirty="0"/>
          </a:p>
        </p:txBody>
      </p:sp>
      <p:pic>
        <p:nvPicPr>
          <p:cNvPr id="11" name="Bild 10" descr="euroc_2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5966" y="1592714"/>
            <a:ext cx="3344184" cy="2206936"/>
          </a:xfrm>
          <a:prstGeom prst="rect">
            <a:avLst/>
          </a:prstGeom>
        </p:spPr>
      </p:pic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71575-F9D6-594B-883F-4D5610B85B23}" type="datetime1">
              <a:rPr lang="de-CH" smtClean="0"/>
              <a:t>06.12.15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Julian Surber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22</a:t>
            </a:fld>
            <a:endParaRPr lang="de-DE"/>
          </a:p>
        </p:txBody>
      </p:sp>
      <p:pic>
        <p:nvPicPr>
          <p:cNvPr id="6" name="Bild 5" descr="euroc_gte_go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92714"/>
            <a:ext cx="4449993" cy="4337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92528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el 5"/>
          <p:cNvSpPr>
            <a:spLocks noGrp="1"/>
          </p:cNvSpPr>
          <p:nvPr>
            <p:ph type="title"/>
          </p:nvPr>
        </p:nvSpPr>
        <p:spPr>
          <a:xfrm>
            <a:off x="323850" y="620714"/>
            <a:ext cx="8496300" cy="972000"/>
          </a:xfrm>
        </p:spPr>
        <p:txBody>
          <a:bodyPr/>
          <a:lstStyle/>
          <a:p>
            <a:r>
              <a:rPr lang="de-DE" dirty="0" smtClean="0"/>
              <a:t>Global </a:t>
            </a:r>
            <a:r>
              <a:rPr lang="de-DE" dirty="0" err="1" smtClean="0"/>
              <a:t>Accuracy</a:t>
            </a:r>
            <a:r>
              <a:rPr lang="de-DE" dirty="0" smtClean="0"/>
              <a:t> ROVIO – </a:t>
            </a:r>
            <a:r>
              <a:rPr lang="de-DE" dirty="0" err="1" smtClean="0"/>
              <a:t>Euroc</a:t>
            </a:r>
            <a:r>
              <a:rPr lang="de-DE" dirty="0" smtClean="0"/>
              <a:t> Data</a:t>
            </a:r>
            <a:br>
              <a:rPr lang="de-DE" dirty="0" smtClean="0"/>
            </a:br>
            <a:endParaRPr lang="de-DE" dirty="0"/>
          </a:p>
        </p:txBody>
      </p:sp>
      <p:pic>
        <p:nvPicPr>
          <p:cNvPr id="8" name="Bild 7" descr="euroc_goe_rol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91" y="1166509"/>
            <a:ext cx="2948774" cy="1840035"/>
          </a:xfrm>
          <a:prstGeom prst="rect">
            <a:avLst/>
          </a:prstGeom>
        </p:spPr>
      </p:pic>
      <p:pic>
        <p:nvPicPr>
          <p:cNvPr id="9" name="Bild 8" descr="euroc_goe_pitch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6493" y="1166510"/>
            <a:ext cx="2948775" cy="1840035"/>
          </a:xfrm>
          <a:prstGeom prst="rect">
            <a:avLst/>
          </a:prstGeom>
        </p:spPr>
      </p:pic>
      <p:pic>
        <p:nvPicPr>
          <p:cNvPr id="10" name="Bild 9" descr="euroc_goe_yaw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2702" y="1166511"/>
            <a:ext cx="2941298" cy="1835370"/>
          </a:xfrm>
          <a:prstGeom prst="rect">
            <a:avLst/>
          </a:prstGeom>
        </p:spPr>
      </p:pic>
      <p:pic>
        <p:nvPicPr>
          <p:cNvPr id="11" name="Bild 10" descr="euroc_2D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0176" y="4712732"/>
            <a:ext cx="2617448" cy="1727339"/>
          </a:xfrm>
          <a:prstGeom prst="rect">
            <a:avLst/>
          </a:prstGeom>
        </p:spPr>
      </p:pic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71575-F9D6-594B-883F-4D5610B85B23}" type="datetime1">
              <a:rPr lang="de-CH" smtClean="0"/>
              <a:t>06.12.15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Julian Surber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23</a:t>
            </a:fld>
            <a:endParaRPr lang="de-DE"/>
          </a:p>
        </p:txBody>
      </p:sp>
      <p:pic>
        <p:nvPicPr>
          <p:cNvPr id="12" name="Bild 11" descr="euroc_gte_x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89" y="2877361"/>
            <a:ext cx="2948775" cy="1840036"/>
          </a:xfrm>
          <a:prstGeom prst="rect">
            <a:avLst/>
          </a:prstGeom>
        </p:spPr>
      </p:pic>
      <p:pic>
        <p:nvPicPr>
          <p:cNvPr id="13" name="Bild 12" descr="euroc_gte_y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6492" y="2877360"/>
            <a:ext cx="2948775" cy="1840035"/>
          </a:xfrm>
          <a:prstGeom prst="rect">
            <a:avLst/>
          </a:prstGeom>
        </p:spPr>
      </p:pic>
      <p:pic>
        <p:nvPicPr>
          <p:cNvPr id="14" name="Bild 13" descr="euroc_gte_z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2702" y="2877362"/>
            <a:ext cx="2941298" cy="1835370"/>
          </a:xfrm>
          <a:prstGeom prst="rect">
            <a:avLst/>
          </a:prstGeom>
        </p:spPr>
      </p:pic>
      <p:sp>
        <p:nvSpPr>
          <p:cNvPr id="15" name="Inhaltsplatzhalter 1"/>
          <p:cNvSpPr>
            <a:spLocks noGrp="1"/>
          </p:cNvSpPr>
          <p:nvPr>
            <p:ph idx="1"/>
          </p:nvPr>
        </p:nvSpPr>
        <p:spPr>
          <a:xfrm>
            <a:off x="323850" y="2151727"/>
            <a:ext cx="8496300" cy="4418255"/>
          </a:xfrm>
        </p:spPr>
        <p:txBody>
          <a:bodyPr/>
          <a:lstStyle/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r>
              <a:rPr lang="de-DE" dirty="0" err="1"/>
              <a:t>A</a:t>
            </a:r>
            <a:r>
              <a:rPr lang="de-DE" dirty="0" err="1" smtClean="0"/>
              <a:t>OE_Yaw</a:t>
            </a:r>
            <a:r>
              <a:rPr lang="de-DE" dirty="0" smtClean="0"/>
              <a:t> = 1 </a:t>
            </a:r>
            <a:r>
              <a:rPr lang="de-DE" dirty="0" err="1" smtClean="0"/>
              <a:t>deg</a:t>
            </a:r>
            <a:r>
              <a:rPr lang="de-DE" dirty="0" smtClean="0"/>
              <a:t> / 50 m</a:t>
            </a:r>
          </a:p>
          <a:p>
            <a:r>
              <a:rPr lang="de-DE" dirty="0"/>
              <a:t>A</a:t>
            </a:r>
            <a:r>
              <a:rPr lang="de-DE" dirty="0" smtClean="0"/>
              <a:t>TE_Z = 5 cm / 50 m (0.1 %)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3419056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23850" y="1952306"/>
            <a:ext cx="8496300" cy="4281804"/>
          </a:xfrm>
        </p:spPr>
        <p:txBody>
          <a:bodyPr/>
          <a:lstStyle/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pPr marL="0" indent="0">
              <a:buNone/>
            </a:pPr>
            <a:endParaRPr lang="de-DE" dirty="0" smtClean="0"/>
          </a:p>
          <a:p>
            <a:r>
              <a:rPr lang="de-DE" dirty="0"/>
              <a:t>R</a:t>
            </a:r>
            <a:r>
              <a:rPr lang="de-DE" dirty="0" smtClean="0"/>
              <a:t>TE = 4 cm / 1 m (4 %</a:t>
            </a:r>
            <a:r>
              <a:rPr lang="de-DE" dirty="0"/>
              <a:t>)	</a:t>
            </a:r>
          </a:p>
          <a:p>
            <a:r>
              <a:rPr lang="de-DE" dirty="0" smtClean="0"/>
              <a:t>ROE </a:t>
            </a:r>
            <a:r>
              <a:rPr lang="de-DE" dirty="0"/>
              <a:t>= 0.6° / 1 m</a:t>
            </a:r>
          </a:p>
          <a:p>
            <a:endParaRPr lang="de-DE" dirty="0" smtClean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4E6BF-D84F-A346-B7F9-F34B66C332E4}" type="datetime1">
              <a:rPr lang="de-CH" smtClean="0"/>
              <a:t>06.12.15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Julian Surber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24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Local</a:t>
            </a:r>
            <a:r>
              <a:rPr lang="de-DE" dirty="0"/>
              <a:t> </a:t>
            </a:r>
            <a:r>
              <a:rPr lang="de-DE" dirty="0" err="1" smtClean="0"/>
              <a:t>Accuracy</a:t>
            </a:r>
            <a:r>
              <a:rPr lang="de-DE" dirty="0" smtClean="0"/>
              <a:t> ROVIO – </a:t>
            </a:r>
            <a:r>
              <a:rPr lang="de-DE" dirty="0" err="1" smtClean="0"/>
              <a:t>Euroc</a:t>
            </a:r>
            <a:r>
              <a:rPr lang="de-DE" dirty="0" smtClean="0"/>
              <a:t> Data</a:t>
            </a:r>
            <a:br>
              <a:rPr lang="de-DE" dirty="0" smtClean="0"/>
            </a:br>
            <a:endParaRPr lang="de-DE" dirty="0"/>
          </a:p>
        </p:txBody>
      </p:sp>
      <p:pic>
        <p:nvPicPr>
          <p:cNvPr id="9" name="Bild 8" descr="euroc_lt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" y="1592714"/>
            <a:ext cx="3805890" cy="2374876"/>
          </a:xfrm>
          <a:prstGeom prst="rect">
            <a:avLst/>
          </a:prstGeom>
        </p:spPr>
      </p:pic>
      <p:pic>
        <p:nvPicPr>
          <p:cNvPr id="12" name="Bild 11" descr="euroc_lo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4261" y="1592715"/>
            <a:ext cx="3805890" cy="2374875"/>
          </a:xfrm>
          <a:prstGeom prst="rect">
            <a:avLst/>
          </a:prstGeom>
        </p:spPr>
      </p:pic>
      <p:pic>
        <p:nvPicPr>
          <p:cNvPr id="10" name="Bild 9" descr="euroc_2D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0176" y="4712732"/>
            <a:ext cx="2617448" cy="1727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04654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23850" y="5311112"/>
            <a:ext cx="8496300" cy="922998"/>
          </a:xfrm>
        </p:spPr>
        <p:txBody>
          <a:bodyPr/>
          <a:lstStyle/>
          <a:p>
            <a:pPr marL="0" indent="0">
              <a:buNone/>
            </a:pPr>
            <a:endParaRPr lang="de-DE" dirty="0" smtClean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E860E-D7F2-CF48-A58D-98C4E8FD5AD0}" type="datetime1">
              <a:rPr lang="de-CH" smtClean="0"/>
              <a:t>06.12.15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Julian Surber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25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Computational</a:t>
            </a:r>
            <a:r>
              <a:rPr lang="de-DE" dirty="0" smtClean="0"/>
              <a:t> </a:t>
            </a:r>
            <a:r>
              <a:rPr lang="de-DE" dirty="0" err="1" smtClean="0"/>
              <a:t>Complexity</a:t>
            </a:r>
            <a:r>
              <a:rPr lang="de-DE" dirty="0"/>
              <a:t> </a:t>
            </a:r>
            <a:r>
              <a:rPr lang="de-DE" dirty="0" smtClean="0"/>
              <a:t>/ Features</a:t>
            </a:r>
            <a:r>
              <a:rPr lang="de-DE" dirty="0"/>
              <a:t> </a:t>
            </a:r>
            <a:r>
              <a:rPr lang="de-DE" dirty="0" smtClean="0"/>
              <a:t>– </a:t>
            </a:r>
            <a:r>
              <a:rPr lang="de-DE" dirty="0" err="1" smtClean="0"/>
              <a:t>Euroc</a:t>
            </a:r>
            <a:r>
              <a:rPr lang="de-DE" dirty="0"/>
              <a:t> </a:t>
            </a:r>
            <a:r>
              <a:rPr lang="de-DE" dirty="0" smtClean="0"/>
              <a:t>Data</a:t>
            </a:r>
            <a:endParaRPr lang="de-DE" dirty="0"/>
          </a:p>
        </p:txBody>
      </p:sp>
      <p:grpSp>
        <p:nvGrpSpPr>
          <p:cNvPr id="10" name="Gruppierung 9"/>
          <p:cNvGrpSpPr/>
          <p:nvPr/>
        </p:nvGrpSpPr>
        <p:grpSpPr>
          <a:xfrm>
            <a:off x="1877447" y="1718668"/>
            <a:ext cx="5389106" cy="4243212"/>
            <a:chOff x="1877447" y="1718668"/>
            <a:chExt cx="5389106" cy="4243212"/>
          </a:xfrm>
        </p:grpSpPr>
        <p:pic>
          <p:nvPicPr>
            <p:cNvPr id="7" name="Bild 6" descr="errors_timings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77447" y="1718668"/>
              <a:ext cx="5389106" cy="4243212"/>
            </a:xfrm>
            <a:prstGeom prst="rect">
              <a:avLst/>
            </a:prstGeom>
          </p:spPr>
        </p:pic>
        <p:sp>
          <p:nvSpPr>
            <p:cNvPr id="9" name="Rechteck 8"/>
            <p:cNvSpPr/>
            <p:nvPr/>
          </p:nvSpPr>
          <p:spPr>
            <a:xfrm>
              <a:off x="3389971" y="1836847"/>
              <a:ext cx="2392920" cy="2833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377733745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3BB50-0FE2-524E-9DA1-B61103032928}" type="datetime1">
              <a:rPr lang="de-CH" smtClean="0"/>
              <a:t>06.12.15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Julian Surber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26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 smtClean="0"/>
              <a:t>Towards</a:t>
            </a:r>
            <a:r>
              <a:rPr lang="de-CH" dirty="0" smtClean="0"/>
              <a:t> non-</a:t>
            </a:r>
            <a:r>
              <a:rPr lang="de-CH" dirty="0" err="1" smtClean="0"/>
              <a:t>timesynchronized</a:t>
            </a:r>
            <a:r>
              <a:rPr lang="de-CH" dirty="0" smtClean="0"/>
              <a:t> Hardware</a:t>
            </a:r>
            <a:r>
              <a:rPr lang="de-CH" dirty="0"/>
              <a:t/>
            </a:r>
            <a:br>
              <a:rPr lang="de-CH" dirty="0"/>
            </a:br>
            <a:endParaRPr lang="de-CH" dirty="0"/>
          </a:p>
        </p:txBody>
      </p:sp>
      <p:grpSp>
        <p:nvGrpSpPr>
          <p:cNvPr id="2" name="Gruppierung 1"/>
          <p:cNvGrpSpPr/>
          <p:nvPr/>
        </p:nvGrpSpPr>
        <p:grpSpPr>
          <a:xfrm>
            <a:off x="1755899" y="95618"/>
            <a:ext cx="6994699" cy="603502"/>
            <a:chOff x="1755899" y="95618"/>
            <a:chExt cx="6994699" cy="603502"/>
          </a:xfrm>
        </p:grpSpPr>
        <p:sp>
          <p:nvSpPr>
            <p:cNvPr id="16" name="Chevron 28"/>
            <p:cNvSpPr/>
            <p:nvPr/>
          </p:nvSpPr>
          <p:spPr>
            <a:xfrm>
              <a:off x="7031827" y="95618"/>
              <a:ext cx="1718771" cy="603249"/>
            </a:xfrm>
            <a:prstGeom prst="chevron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rgbClr val="FFFFFF"/>
                  </a:solidFill>
                </a:rPr>
                <a:t>Outlook</a:t>
              </a:r>
              <a:endParaRPr lang="en-GB" dirty="0">
                <a:solidFill>
                  <a:srgbClr val="FFFFFF"/>
                </a:solidFill>
              </a:endParaRPr>
            </a:p>
          </p:txBody>
        </p:sp>
        <p:sp>
          <p:nvSpPr>
            <p:cNvPr id="19" name="Chevron 33"/>
            <p:cNvSpPr/>
            <p:nvPr/>
          </p:nvSpPr>
          <p:spPr>
            <a:xfrm>
              <a:off x="4271573" y="95871"/>
              <a:ext cx="3055524" cy="603249"/>
            </a:xfrm>
            <a:prstGeom prst="chevron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rgbClr val="FFFFFF"/>
                  </a:solidFill>
                </a:rPr>
                <a:t>Time-Synchronization</a:t>
              </a:r>
              <a:endParaRPr lang="en-GB" dirty="0">
                <a:solidFill>
                  <a:srgbClr val="FFFFFF"/>
                </a:solidFill>
              </a:endParaRPr>
            </a:p>
          </p:txBody>
        </p:sp>
        <p:sp>
          <p:nvSpPr>
            <p:cNvPr id="20" name="Chevron 28"/>
            <p:cNvSpPr/>
            <p:nvPr/>
          </p:nvSpPr>
          <p:spPr>
            <a:xfrm>
              <a:off x="1755899" y="95871"/>
              <a:ext cx="2809535" cy="603249"/>
            </a:xfrm>
            <a:prstGeom prst="chevron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rgbClr val="FFFFFF"/>
                  </a:solidFill>
                </a:rPr>
                <a:t>ROVIO and OKVIS</a:t>
              </a:r>
              <a:endParaRPr lang="en-GB" dirty="0">
                <a:solidFill>
                  <a:srgbClr val="FFFFFF"/>
                </a:solidFill>
              </a:endParaRPr>
            </a:p>
          </p:txBody>
        </p:sp>
      </p:grpSp>
      <p:pic>
        <p:nvPicPr>
          <p:cNvPr id="7" name="Bild 6" descr="fina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1160" y="1803286"/>
            <a:ext cx="4748550" cy="4498340"/>
          </a:xfrm>
          <a:prstGeom prst="rect">
            <a:avLst/>
          </a:prstGeom>
        </p:spPr>
      </p:pic>
      <p:pic>
        <p:nvPicPr>
          <p:cNvPr id="8" name="Bild 7" descr="final_twic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1159" y="1803286"/>
            <a:ext cx="4748550" cy="4505440"/>
          </a:xfrm>
          <a:prstGeom prst="rect">
            <a:avLst/>
          </a:prstGeom>
        </p:spPr>
      </p:pic>
      <p:sp>
        <p:nvSpPr>
          <p:cNvPr id="9" name="Rechteck 8"/>
          <p:cNvSpPr/>
          <p:nvPr/>
        </p:nvSpPr>
        <p:spPr>
          <a:xfrm>
            <a:off x="323850" y="1269548"/>
            <a:ext cx="84963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CH" sz="2800" b="1" dirty="0"/>
              <a:t>1) Analysis </a:t>
            </a:r>
            <a:r>
              <a:rPr lang="de-CH" sz="2800" b="1" dirty="0" err="1"/>
              <a:t>with</a:t>
            </a:r>
            <a:r>
              <a:rPr lang="de-CH" sz="2800" b="1" dirty="0"/>
              <a:t> </a:t>
            </a:r>
            <a:r>
              <a:rPr lang="de-CH" sz="2800" b="1" dirty="0" err="1"/>
              <a:t>artificial</a:t>
            </a:r>
            <a:r>
              <a:rPr lang="de-CH" sz="2800" b="1" dirty="0"/>
              <a:t> </a:t>
            </a:r>
            <a:r>
              <a:rPr lang="de-CH" sz="2800" b="1" dirty="0" err="1"/>
              <a:t>bias</a:t>
            </a:r>
            <a:r>
              <a:rPr lang="de-CH" sz="2800" b="1" dirty="0"/>
              <a:t> on IMU </a:t>
            </a:r>
            <a:r>
              <a:rPr lang="de-CH" sz="2800" b="1" dirty="0" err="1"/>
              <a:t>timestamp</a:t>
            </a:r>
            <a:endParaRPr lang="de-DE" sz="2800" b="1" dirty="0"/>
          </a:p>
        </p:txBody>
      </p:sp>
    </p:spTree>
    <p:extLst>
      <p:ext uri="{BB962C8B-B14F-4D97-AF65-F5344CB8AC3E}">
        <p14:creationId xmlns:p14="http://schemas.microsoft.com/office/powerpoint/2010/main" val="428036716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09842-1FD4-A345-BFC0-A0BF0FC072CF}" type="datetime1">
              <a:rPr lang="de-CH" smtClean="0"/>
              <a:t>06.12.15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Julian Surber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3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grpSp>
        <p:nvGrpSpPr>
          <p:cNvPr id="7" name="Group 1"/>
          <p:cNvGrpSpPr/>
          <p:nvPr/>
        </p:nvGrpSpPr>
        <p:grpSpPr>
          <a:xfrm>
            <a:off x="4261077" y="95618"/>
            <a:ext cx="4489521" cy="603249"/>
            <a:chOff x="5065642" y="63500"/>
            <a:chExt cx="4489521" cy="603249"/>
          </a:xfrm>
        </p:grpSpPr>
        <p:sp>
          <p:nvSpPr>
            <p:cNvPr id="8" name="Chevron 28"/>
            <p:cNvSpPr/>
            <p:nvPr/>
          </p:nvSpPr>
          <p:spPr>
            <a:xfrm>
              <a:off x="7836392" y="63500"/>
              <a:ext cx="1718771" cy="603249"/>
            </a:xfrm>
            <a:prstGeom prst="chevron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rgbClr val="FFFFFF"/>
                  </a:solidFill>
                </a:rPr>
                <a:t>Outlook</a:t>
              </a:r>
              <a:endParaRPr lang="en-GB" dirty="0">
                <a:solidFill>
                  <a:srgbClr val="FFFFFF"/>
                </a:solidFill>
              </a:endParaRPr>
            </a:p>
          </p:txBody>
        </p:sp>
        <p:sp>
          <p:nvSpPr>
            <p:cNvPr id="9" name="Chevron 32"/>
            <p:cNvSpPr/>
            <p:nvPr/>
          </p:nvSpPr>
          <p:spPr>
            <a:xfrm>
              <a:off x="5065642" y="63500"/>
              <a:ext cx="3075113" cy="603249"/>
            </a:xfrm>
            <a:prstGeom prst="chevron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rgbClr val="FFFFFF"/>
                  </a:solidFill>
                </a:rPr>
                <a:t>Time-Synchronization</a:t>
              </a:r>
              <a:endParaRPr lang="en-GB" dirty="0">
                <a:solidFill>
                  <a:srgbClr val="FFFFFF"/>
                </a:solidFill>
              </a:endParaRPr>
            </a:p>
          </p:txBody>
        </p:sp>
      </p:grpSp>
      <p:sp>
        <p:nvSpPr>
          <p:cNvPr id="11" name="Inhaltsplatzhalter 1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2" name="Chevron 28"/>
          <p:cNvSpPr/>
          <p:nvPr/>
        </p:nvSpPr>
        <p:spPr>
          <a:xfrm>
            <a:off x="1755899" y="95871"/>
            <a:ext cx="2809535" cy="603249"/>
          </a:xfrm>
          <a:prstGeom prst="chevron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rgbClr val="FFFFFF"/>
                </a:solidFill>
              </a:rPr>
              <a:t>ROVIO and OKVIS</a:t>
            </a:r>
            <a:endParaRPr lang="en-GB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863522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BF6014-5877-6045-B441-CD30C00E96DA}" type="datetime1">
              <a:rPr lang="de-CH" smtClean="0"/>
              <a:t>06.12.15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Julian Surber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4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Overview</a:t>
            </a:r>
            <a:r>
              <a:rPr lang="de-DE" dirty="0" smtClean="0"/>
              <a:t/>
            </a:r>
            <a:br>
              <a:rPr lang="de-DE" dirty="0" smtClean="0"/>
            </a:br>
            <a:endParaRPr lang="de-DE" dirty="0"/>
          </a:p>
        </p:txBody>
      </p:sp>
      <p:pic>
        <p:nvPicPr>
          <p:cNvPr id="15" name="Bild 14" descr="overview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66" r="12447" b="56686"/>
          <a:stretch/>
        </p:blipFill>
        <p:spPr>
          <a:xfrm>
            <a:off x="2196247" y="1263770"/>
            <a:ext cx="4751506" cy="3868549"/>
          </a:xfrm>
          <a:prstGeom prst="rect">
            <a:avLst/>
          </a:prstGeom>
        </p:spPr>
      </p:pic>
      <p:pic>
        <p:nvPicPr>
          <p:cNvPr id="10" name="Bild 9" descr="keyframebased_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9145" y="2335514"/>
            <a:ext cx="2045339" cy="2900906"/>
          </a:xfrm>
          <a:prstGeom prst="rect">
            <a:avLst/>
          </a:prstGeom>
        </p:spPr>
      </p:pic>
      <p:grpSp>
        <p:nvGrpSpPr>
          <p:cNvPr id="17" name="Group 1"/>
          <p:cNvGrpSpPr/>
          <p:nvPr/>
        </p:nvGrpSpPr>
        <p:grpSpPr>
          <a:xfrm>
            <a:off x="1787254" y="89267"/>
            <a:ext cx="6963344" cy="609600"/>
            <a:chOff x="2591819" y="57149"/>
            <a:chExt cx="6963344" cy="609600"/>
          </a:xfrm>
        </p:grpSpPr>
        <p:sp>
          <p:nvSpPr>
            <p:cNvPr id="18" name="Chevron 28"/>
            <p:cNvSpPr/>
            <p:nvPr/>
          </p:nvSpPr>
          <p:spPr>
            <a:xfrm>
              <a:off x="7836392" y="63500"/>
              <a:ext cx="1718771" cy="603249"/>
            </a:xfrm>
            <a:prstGeom prst="chevron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rgbClr val="FFFFFF"/>
                  </a:solidFill>
                </a:rPr>
                <a:t>Outlook</a:t>
              </a:r>
              <a:endParaRPr lang="en-GB" dirty="0">
                <a:solidFill>
                  <a:srgbClr val="FFFFFF"/>
                </a:solidFill>
              </a:endParaRPr>
            </a:p>
          </p:txBody>
        </p:sp>
        <p:sp>
          <p:nvSpPr>
            <p:cNvPr id="19" name="Chevron 32"/>
            <p:cNvSpPr/>
            <p:nvPr/>
          </p:nvSpPr>
          <p:spPr>
            <a:xfrm>
              <a:off x="5065642" y="63500"/>
              <a:ext cx="3075113" cy="603249"/>
            </a:xfrm>
            <a:prstGeom prst="chevron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rgbClr val="FFFFFF"/>
                  </a:solidFill>
                </a:rPr>
                <a:t>Time-Synchronization</a:t>
              </a:r>
              <a:endParaRPr lang="en-GB" dirty="0">
                <a:solidFill>
                  <a:srgbClr val="FFFFFF"/>
                </a:solidFill>
              </a:endParaRPr>
            </a:p>
          </p:txBody>
        </p:sp>
        <p:sp>
          <p:nvSpPr>
            <p:cNvPr id="20" name="Chevron 33"/>
            <p:cNvSpPr/>
            <p:nvPr/>
          </p:nvSpPr>
          <p:spPr>
            <a:xfrm>
              <a:off x="2591819" y="57149"/>
              <a:ext cx="2774251" cy="603249"/>
            </a:xfrm>
            <a:prstGeom prst="chevron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rgbClr val="FFFFFF"/>
                  </a:solidFill>
                </a:rPr>
                <a:t>ROVIO and OKVIS</a:t>
              </a:r>
              <a:endParaRPr lang="en-GB" dirty="0">
                <a:solidFill>
                  <a:srgbClr val="FFFFFF"/>
                </a:solidFill>
              </a:endParaRPr>
            </a:p>
          </p:txBody>
        </p:sp>
      </p:grpSp>
      <p:sp>
        <p:nvSpPr>
          <p:cNvPr id="2" name="Textfeld 1"/>
          <p:cNvSpPr txBox="1"/>
          <p:nvPr/>
        </p:nvSpPr>
        <p:spPr>
          <a:xfrm>
            <a:off x="6350671" y="5951178"/>
            <a:ext cx="24517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baseline="30000" dirty="0" smtClean="0"/>
              <a:t>2 </a:t>
            </a:r>
            <a:r>
              <a:rPr lang="de-DE" sz="1200" dirty="0" smtClean="0"/>
              <a:t>[</a:t>
            </a:r>
            <a:r>
              <a:rPr lang="de-DE" sz="1200" dirty="0" err="1" smtClean="0"/>
              <a:t>Leutenegger</a:t>
            </a:r>
            <a:r>
              <a:rPr lang="de-DE" sz="1200" dirty="0" smtClean="0"/>
              <a:t> et al., IJRR, 2015]</a:t>
            </a:r>
            <a:endParaRPr lang="de-DE" sz="1200" dirty="0"/>
          </a:p>
        </p:txBody>
      </p:sp>
      <p:pic>
        <p:nvPicPr>
          <p:cNvPr id="8" name="Bild 7" descr="filteringbased_2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527" y="2335514"/>
            <a:ext cx="2045339" cy="2900906"/>
          </a:xfrm>
          <a:prstGeom prst="rect">
            <a:avLst/>
          </a:prstGeom>
        </p:spPr>
      </p:pic>
      <p:sp>
        <p:nvSpPr>
          <p:cNvPr id="7" name="Textfeld 6"/>
          <p:cNvSpPr txBox="1"/>
          <p:nvPr/>
        </p:nvSpPr>
        <p:spPr>
          <a:xfrm>
            <a:off x="4023672" y="2821281"/>
            <a:ext cx="24172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baseline="30000" dirty="0" smtClean="0"/>
              <a:t>1</a:t>
            </a:r>
            <a:endParaRPr lang="de-DE" sz="1200" dirty="0"/>
          </a:p>
        </p:txBody>
      </p:sp>
      <p:sp>
        <p:nvSpPr>
          <p:cNvPr id="16" name="Textfeld 15"/>
          <p:cNvSpPr txBox="1"/>
          <p:nvPr/>
        </p:nvSpPr>
        <p:spPr>
          <a:xfrm>
            <a:off x="5842044" y="2821281"/>
            <a:ext cx="24172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baseline="30000" dirty="0"/>
              <a:t>2</a:t>
            </a:r>
            <a:endParaRPr lang="de-DE" sz="1200" dirty="0"/>
          </a:p>
        </p:txBody>
      </p:sp>
      <p:sp>
        <p:nvSpPr>
          <p:cNvPr id="9" name="Textfeld 8"/>
          <p:cNvSpPr txBox="1"/>
          <p:nvPr/>
        </p:nvSpPr>
        <p:spPr>
          <a:xfrm>
            <a:off x="6350671" y="5670109"/>
            <a:ext cx="20835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baseline="30000" dirty="0" smtClean="0"/>
              <a:t>1 </a:t>
            </a:r>
            <a:r>
              <a:rPr lang="de-DE" sz="1200" dirty="0" smtClean="0"/>
              <a:t>[</a:t>
            </a:r>
            <a:r>
              <a:rPr lang="de-DE" sz="1200" dirty="0" err="1"/>
              <a:t>Blösch</a:t>
            </a:r>
            <a:r>
              <a:rPr lang="de-DE" sz="1200" dirty="0"/>
              <a:t> et al., IROS, 2015] </a:t>
            </a:r>
          </a:p>
        </p:txBody>
      </p:sp>
    </p:spTree>
    <p:extLst>
      <p:ext uri="{BB962C8B-B14F-4D97-AF65-F5344CB8AC3E}">
        <p14:creationId xmlns:p14="http://schemas.microsoft.com/office/powerpoint/2010/main" val="30621317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1E05A-089F-5D42-82C8-4018FB5FD66F}" type="datetime1">
              <a:rPr lang="de-CH" smtClean="0"/>
              <a:t>06.12.15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Julian Surber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5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ROVIO – Robust Visual </a:t>
            </a:r>
            <a:r>
              <a:rPr lang="de-CH" dirty="0" err="1"/>
              <a:t>Inertial</a:t>
            </a:r>
            <a:r>
              <a:rPr lang="de-CH" dirty="0"/>
              <a:t> </a:t>
            </a:r>
            <a:r>
              <a:rPr lang="de-CH" dirty="0" err="1"/>
              <a:t>Odometry</a:t>
            </a:r>
            <a:r>
              <a:rPr lang="de-CH" dirty="0"/>
              <a:t> </a:t>
            </a:r>
            <a:r>
              <a:rPr lang="de-CH" dirty="0" err="1"/>
              <a:t>Using</a:t>
            </a:r>
            <a:r>
              <a:rPr lang="de-CH" dirty="0"/>
              <a:t> a </a:t>
            </a:r>
            <a:r>
              <a:rPr lang="de-CH" dirty="0" err="1"/>
              <a:t>Direct</a:t>
            </a:r>
            <a:r>
              <a:rPr lang="de-CH" dirty="0"/>
              <a:t> EKF-</a:t>
            </a:r>
            <a:r>
              <a:rPr lang="de-CH" dirty="0" err="1"/>
              <a:t>Based</a:t>
            </a:r>
            <a:r>
              <a:rPr lang="de-CH" dirty="0"/>
              <a:t> Approach</a:t>
            </a:r>
            <a:endParaRPr lang="de-DE" dirty="0"/>
          </a:p>
        </p:txBody>
      </p:sp>
      <p:pic>
        <p:nvPicPr>
          <p:cNvPr id="10" name="euroc_12s_2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23850" y="2018695"/>
            <a:ext cx="8496300" cy="3267241"/>
          </a:xfrm>
          <a:prstGeom prst="rect">
            <a:avLst/>
          </a:prstGeom>
        </p:spPr>
      </p:pic>
      <p:grpSp>
        <p:nvGrpSpPr>
          <p:cNvPr id="15" name="Group 1"/>
          <p:cNvGrpSpPr/>
          <p:nvPr/>
        </p:nvGrpSpPr>
        <p:grpSpPr>
          <a:xfrm>
            <a:off x="1787254" y="89267"/>
            <a:ext cx="6963344" cy="609600"/>
            <a:chOff x="2591819" y="57149"/>
            <a:chExt cx="6963344" cy="609600"/>
          </a:xfrm>
        </p:grpSpPr>
        <p:sp>
          <p:nvSpPr>
            <p:cNvPr id="16" name="Chevron 28"/>
            <p:cNvSpPr/>
            <p:nvPr/>
          </p:nvSpPr>
          <p:spPr>
            <a:xfrm>
              <a:off x="7836392" y="63500"/>
              <a:ext cx="1718771" cy="603249"/>
            </a:xfrm>
            <a:prstGeom prst="chevron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rgbClr val="FFFFFF"/>
                  </a:solidFill>
                </a:rPr>
                <a:t>Outlook</a:t>
              </a:r>
              <a:endParaRPr lang="en-GB" dirty="0">
                <a:solidFill>
                  <a:srgbClr val="FFFFFF"/>
                </a:solidFill>
              </a:endParaRPr>
            </a:p>
          </p:txBody>
        </p:sp>
        <p:sp>
          <p:nvSpPr>
            <p:cNvPr id="17" name="Chevron 32"/>
            <p:cNvSpPr/>
            <p:nvPr/>
          </p:nvSpPr>
          <p:spPr>
            <a:xfrm>
              <a:off x="5065642" y="63500"/>
              <a:ext cx="3075113" cy="603249"/>
            </a:xfrm>
            <a:prstGeom prst="chevron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rgbClr val="FFFFFF"/>
                  </a:solidFill>
                </a:rPr>
                <a:t>Time-Synchronization</a:t>
              </a:r>
              <a:endParaRPr lang="en-GB" dirty="0">
                <a:solidFill>
                  <a:srgbClr val="FFFFFF"/>
                </a:solidFill>
              </a:endParaRPr>
            </a:p>
          </p:txBody>
        </p:sp>
        <p:sp>
          <p:nvSpPr>
            <p:cNvPr id="18" name="Chevron 33"/>
            <p:cNvSpPr/>
            <p:nvPr/>
          </p:nvSpPr>
          <p:spPr>
            <a:xfrm>
              <a:off x="2591819" y="57149"/>
              <a:ext cx="2774251" cy="603249"/>
            </a:xfrm>
            <a:prstGeom prst="chevron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rgbClr val="FFFFFF"/>
                  </a:solidFill>
                </a:rPr>
                <a:t>ROVIO and OKVIS</a:t>
              </a:r>
              <a:endParaRPr lang="en-GB" dirty="0">
                <a:solidFill>
                  <a:srgbClr val="FFFFFF"/>
                </a:solidFill>
              </a:endParaRPr>
            </a:p>
          </p:txBody>
        </p:sp>
      </p:grpSp>
      <p:sp>
        <p:nvSpPr>
          <p:cNvPr id="7" name="Inhaltsplatzhalt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0374065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7E847-C75C-AD44-B907-408B43FC484C}" type="datetime1">
              <a:rPr lang="de-CH" smtClean="0"/>
              <a:t>06.12.15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Julian Surber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6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OKVIS – Optimal </a:t>
            </a:r>
            <a:r>
              <a:rPr lang="de-CH" dirty="0" err="1"/>
              <a:t>Keyframe-Based</a:t>
            </a:r>
            <a:r>
              <a:rPr lang="de-CH" dirty="0"/>
              <a:t> </a:t>
            </a:r>
            <a:r>
              <a:rPr lang="de-CH" dirty="0" smtClean="0"/>
              <a:t>VI SLAM</a:t>
            </a:r>
            <a:br>
              <a:rPr lang="de-CH" dirty="0" smtClean="0"/>
            </a:br>
            <a:endParaRPr lang="de-DE" dirty="0"/>
          </a:p>
        </p:txBody>
      </p:sp>
      <p:pic>
        <p:nvPicPr>
          <p:cNvPr id="7" name="okvis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63978" y="1592714"/>
            <a:ext cx="6872212" cy="3865346"/>
          </a:xfrm>
        </p:spPr>
      </p:pic>
      <p:grpSp>
        <p:nvGrpSpPr>
          <p:cNvPr id="13" name="Group 1"/>
          <p:cNvGrpSpPr/>
          <p:nvPr/>
        </p:nvGrpSpPr>
        <p:grpSpPr>
          <a:xfrm>
            <a:off x="1787254" y="89267"/>
            <a:ext cx="6963344" cy="609600"/>
            <a:chOff x="2591819" y="57149"/>
            <a:chExt cx="6963344" cy="609600"/>
          </a:xfrm>
        </p:grpSpPr>
        <p:sp>
          <p:nvSpPr>
            <p:cNvPr id="14" name="Chevron 28"/>
            <p:cNvSpPr/>
            <p:nvPr/>
          </p:nvSpPr>
          <p:spPr>
            <a:xfrm>
              <a:off x="7836392" y="63500"/>
              <a:ext cx="1718771" cy="603249"/>
            </a:xfrm>
            <a:prstGeom prst="chevron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rgbClr val="FFFFFF"/>
                  </a:solidFill>
                </a:rPr>
                <a:t>Outlook</a:t>
              </a:r>
              <a:endParaRPr lang="en-GB" dirty="0">
                <a:solidFill>
                  <a:srgbClr val="FFFFFF"/>
                </a:solidFill>
              </a:endParaRPr>
            </a:p>
          </p:txBody>
        </p:sp>
        <p:sp>
          <p:nvSpPr>
            <p:cNvPr id="15" name="Chevron 32"/>
            <p:cNvSpPr/>
            <p:nvPr/>
          </p:nvSpPr>
          <p:spPr>
            <a:xfrm>
              <a:off x="5065642" y="63500"/>
              <a:ext cx="3075113" cy="603249"/>
            </a:xfrm>
            <a:prstGeom prst="chevron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rgbClr val="FFFFFF"/>
                  </a:solidFill>
                </a:rPr>
                <a:t>Time-Synchronization</a:t>
              </a:r>
              <a:endParaRPr lang="en-GB" dirty="0">
                <a:solidFill>
                  <a:srgbClr val="FFFFFF"/>
                </a:solidFill>
              </a:endParaRPr>
            </a:p>
          </p:txBody>
        </p:sp>
        <p:sp>
          <p:nvSpPr>
            <p:cNvPr id="16" name="Chevron 33"/>
            <p:cNvSpPr/>
            <p:nvPr/>
          </p:nvSpPr>
          <p:spPr>
            <a:xfrm>
              <a:off x="2591819" y="57149"/>
              <a:ext cx="2774251" cy="603249"/>
            </a:xfrm>
            <a:prstGeom prst="chevron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rgbClr val="FFFFFF"/>
                  </a:solidFill>
                </a:rPr>
                <a:t>ROVIO and OKVIS</a:t>
              </a:r>
              <a:endParaRPr lang="en-GB" dirty="0">
                <a:solidFill>
                  <a:srgbClr val="FFFFFF"/>
                </a:solidFill>
              </a:endParaRPr>
            </a:p>
          </p:txBody>
        </p:sp>
      </p:grpSp>
      <p:sp>
        <p:nvSpPr>
          <p:cNvPr id="12" name="Textfeld 11"/>
          <p:cNvSpPr txBox="1"/>
          <p:nvPr/>
        </p:nvSpPr>
        <p:spPr>
          <a:xfrm>
            <a:off x="463978" y="5609928"/>
            <a:ext cx="24389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 smtClean="0"/>
              <a:t>[</a:t>
            </a:r>
            <a:r>
              <a:rPr lang="de-DE" sz="1200" dirty="0" err="1" smtClean="0"/>
              <a:t>Leutenegger</a:t>
            </a:r>
            <a:r>
              <a:rPr lang="de-DE" sz="1200" dirty="0" smtClean="0"/>
              <a:t> et al., </a:t>
            </a:r>
            <a:r>
              <a:rPr lang="de-DE" sz="1200" dirty="0" smtClean="0"/>
              <a:t>IJRR</a:t>
            </a:r>
            <a:r>
              <a:rPr lang="de-DE" sz="1200" dirty="0" smtClean="0"/>
              <a:t>, 2015]</a:t>
            </a: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420412612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5B070-B63D-AB41-9557-961FE76FE484}" type="datetime1">
              <a:rPr lang="de-CH" smtClean="0"/>
              <a:t>06.12.15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Julian Surber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7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Comparison</a:t>
            </a:r>
            <a:r>
              <a:rPr lang="de-DE" dirty="0" smtClean="0"/>
              <a:t> – </a:t>
            </a:r>
            <a:r>
              <a:rPr lang="de-DE" dirty="0"/>
              <a:t>D</a:t>
            </a:r>
            <a:r>
              <a:rPr lang="de-DE" dirty="0" smtClean="0"/>
              <a:t>ata</a:t>
            </a:r>
            <a:r>
              <a:rPr lang="de-DE" dirty="0" smtClean="0"/>
              <a:t/>
            </a:r>
            <a:br>
              <a:rPr lang="de-DE" dirty="0" smtClean="0"/>
            </a:br>
            <a:endParaRPr lang="de-DE" dirty="0"/>
          </a:p>
        </p:txBody>
      </p:sp>
      <p:pic>
        <p:nvPicPr>
          <p:cNvPr id="7" name="Bild 6" descr="Bildschirmfoto 2015-12-02 um 13.29.3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" y="1622825"/>
            <a:ext cx="2591091" cy="2057269"/>
          </a:xfrm>
          <a:prstGeom prst="rect">
            <a:avLst/>
          </a:prstGeom>
        </p:spPr>
      </p:pic>
      <p:sp>
        <p:nvSpPr>
          <p:cNvPr id="8" name="Inhaltsplatzhalter 1"/>
          <p:cNvSpPr>
            <a:spLocks noGrp="1"/>
          </p:cNvSpPr>
          <p:nvPr>
            <p:ph idx="1"/>
          </p:nvPr>
        </p:nvSpPr>
        <p:spPr>
          <a:xfrm>
            <a:off x="323850" y="4408434"/>
            <a:ext cx="8496300" cy="1825676"/>
          </a:xfrm>
        </p:spPr>
        <p:txBody>
          <a:bodyPr/>
          <a:lstStyle/>
          <a:p>
            <a:r>
              <a:rPr lang="de-CH" dirty="0" err="1" smtClean="0"/>
              <a:t>Collected</a:t>
            </a:r>
            <a:r>
              <a:rPr lang="de-CH" dirty="0" smtClean="0"/>
              <a:t> </a:t>
            </a:r>
            <a:r>
              <a:rPr lang="de-CH" dirty="0" err="1" smtClean="0"/>
              <a:t>with</a:t>
            </a:r>
            <a:r>
              <a:rPr lang="de-CH" dirty="0" smtClean="0"/>
              <a:t> vi-sensor</a:t>
            </a:r>
            <a:endParaRPr lang="de-CH" dirty="0"/>
          </a:p>
          <a:p>
            <a:r>
              <a:rPr lang="de-CH" dirty="0" smtClean="0"/>
              <a:t>Long </a:t>
            </a:r>
            <a:r>
              <a:rPr lang="de-CH" dirty="0" err="1"/>
              <a:t>t</a:t>
            </a:r>
            <a:r>
              <a:rPr lang="de-CH" dirty="0" err="1" smtClean="0"/>
              <a:t>rajectory</a:t>
            </a:r>
            <a:r>
              <a:rPr lang="de-CH" dirty="0" smtClean="0"/>
              <a:t>: </a:t>
            </a:r>
            <a:r>
              <a:rPr lang="de-CH" dirty="0" smtClean="0"/>
              <a:t>1200 </a:t>
            </a:r>
            <a:r>
              <a:rPr lang="de-CH" dirty="0" err="1" smtClean="0"/>
              <a:t>meter</a:t>
            </a:r>
            <a:r>
              <a:rPr lang="de-CH" dirty="0" smtClean="0"/>
              <a:t> in 100 </a:t>
            </a:r>
            <a:r>
              <a:rPr lang="de-CH" dirty="0" err="1"/>
              <a:t>l</a:t>
            </a:r>
            <a:r>
              <a:rPr lang="de-CH" dirty="0" err="1" smtClean="0"/>
              <a:t>oops</a:t>
            </a:r>
            <a:endParaRPr lang="de-CH" dirty="0" smtClean="0"/>
          </a:p>
          <a:p>
            <a:r>
              <a:rPr lang="de-CH" dirty="0" smtClean="0"/>
              <a:t>Dynamics: 2 m/s, 3 </a:t>
            </a:r>
            <a:r>
              <a:rPr lang="de-CH" dirty="0" err="1" smtClean="0"/>
              <a:t>rad</a:t>
            </a:r>
            <a:r>
              <a:rPr lang="de-CH" dirty="0" smtClean="0"/>
              <a:t>/s</a:t>
            </a:r>
          </a:p>
        </p:txBody>
      </p:sp>
      <p:pic>
        <p:nvPicPr>
          <p:cNvPr id="2" name="Bild 1" descr="2D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1743" y="1742381"/>
            <a:ext cx="2745856" cy="2372419"/>
          </a:xfrm>
          <a:prstGeom prst="rect">
            <a:avLst/>
          </a:prstGeom>
        </p:spPr>
      </p:pic>
      <p:pic>
        <p:nvPicPr>
          <p:cNvPr id="10" name="Bild 9" descr="2D_okvis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8144" y="1742380"/>
            <a:ext cx="2745855" cy="2372419"/>
          </a:xfrm>
          <a:prstGeom prst="rect">
            <a:avLst/>
          </a:prstGeom>
        </p:spPr>
      </p:pic>
      <p:pic>
        <p:nvPicPr>
          <p:cNvPr id="24" name="Bild 23" descr="2D_rovio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1743" y="1742381"/>
            <a:ext cx="2745856" cy="2372419"/>
          </a:xfrm>
          <a:prstGeom prst="rect">
            <a:avLst/>
          </a:prstGeom>
        </p:spPr>
      </p:pic>
      <p:cxnSp>
        <p:nvCxnSpPr>
          <p:cNvPr id="16" name="Gerade Verbindung mit Pfeil 15"/>
          <p:cNvCxnSpPr/>
          <p:nvPr/>
        </p:nvCxnSpPr>
        <p:spPr>
          <a:xfrm flipV="1">
            <a:off x="3406693" y="3285330"/>
            <a:ext cx="434572" cy="293896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feld 16"/>
          <p:cNvSpPr txBox="1"/>
          <p:nvPr/>
        </p:nvSpPr>
        <p:spPr>
          <a:xfrm>
            <a:off x="2760252" y="3453355"/>
            <a:ext cx="829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 smtClean="0"/>
              <a:t>Start /</a:t>
            </a:r>
          </a:p>
          <a:p>
            <a:r>
              <a:rPr lang="de-DE" sz="1200" dirty="0" err="1" smtClean="0"/>
              <a:t>Endpoint</a:t>
            </a:r>
            <a:endParaRPr lang="de-DE" sz="1200" dirty="0"/>
          </a:p>
        </p:txBody>
      </p:sp>
      <p:grpSp>
        <p:nvGrpSpPr>
          <p:cNvPr id="18" name="Group 1"/>
          <p:cNvGrpSpPr/>
          <p:nvPr/>
        </p:nvGrpSpPr>
        <p:grpSpPr>
          <a:xfrm>
            <a:off x="1787254" y="89267"/>
            <a:ext cx="6963344" cy="609600"/>
            <a:chOff x="2591819" y="57149"/>
            <a:chExt cx="6963344" cy="609600"/>
          </a:xfrm>
        </p:grpSpPr>
        <p:sp>
          <p:nvSpPr>
            <p:cNvPr id="19" name="Chevron 28"/>
            <p:cNvSpPr/>
            <p:nvPr/>
          </p:nvSpPr>
          <p:spPr>
            <a:xfrm>
              <a:off x="7836392" y="63500"/>
              <a:ext cx="1718771" cy="603249"/>
            </a:xfrm>
            <a:prstGeom prst="chevron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rgbClr val="FFFFFF"/>
                  </a:solidFill>
                </a:rPr>
                <a:t>Outlook</a:t>
              </a:r>
              <a:endParaRPr lang="en-GB" dirty="0">
                <a:solidFill>
                  <a:srgbClr val="FFFFFF"/>
                </a:solidFill>
              </a:endParaRPr>
            </a:p>
          </p:txBody>
        </p:sp>
        <p:sp>
          <p:nvSpPr>
            <p:cNvPr id="20" name="Chevron 32"/>
            <p:cNvSpPr/>
            <p:nvPr/>
          </p:nvSpPr>
          <p:spPr>
            <a:xfrm>
              <a:off x="5065642" y="63500"/>
              <a:ext cx="3075113" cy="603249"/>
            </a:xfrm>
            <a:prstGeom prst="chevron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rgbClr val="FFFFFF"/>
                  </a:solidFill>
                </a:rPr>
                <a:t>Time-Synchronization</a:t>
              </a:r>
              <a:endParaRPr lang="en-GB" dirty="0">
                <a:solidFill>
                  <a:srgbClr val="FFFFFF"/>
                </a:solidFill>
              </a:endParaRPr>
            </a:p>
          </p:txBody>
        </p:sp>
        <p:sp>
          <p:nvSpPr>
            <p:cNvPr id="21" name="Chevron 33"/>
            <p:cNvSpPr/>
            <p:nvPr/>
          </p:nvSpPr>
          <p:spPr>
            <a:xfrm>
              <a:off x="2591819" y="57149"/>
              <a:ext cx="2774251" cy="603249"/>
            </a:xfrm>
            <a:prstGeom prst="chevron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rgbClr val="FFFFFF"/>
                  </a:solidFill>
                </a:rPr>
                <a:t>ROVIO and OKVIS</a:t>
              </a:r>
              <a:endParaRPr lang="en-GB" dirty="0">
                <a:solidFill>
                  <a:srgbClr val="FFFFFF"/>
                </a:solidFill>
              </a:endParaRPr>
            </a:p>
          </p:txBody>
        </p:sp>
      </p:grpSp>
      <p:sp>
        <p:nvSpPr>
          <p:cNvPr id="22" name="Textfeld 21"/>
          <p:cNvSpPr txBox="1"/>
          <p:nvPr/>
        </p:nvSpPr>
        <p:spPr>
          <a:xfrm>
            <a:off x="323850" y="3776520"/>
            <a:ext cx="19807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/>
              <a:t>[Nikolic et al., ICRA, 2014]</a:t>
            </a: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427085813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3BB69C-C7C4-AE41-80AB-D72EF5FD3F25}" type="datetime1">
              <a:rPr lang="de-CH" smtClean="0"/>
              <a:t>06.12.15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Julian Surber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8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Global </a:t>
            </a:r>
            <a:r>
              <a:rPr lang="de-DE" dirty="0" err="1" smtClean="0"/>
              <a:t>Accuracy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 </a:t>
            </a:r>
            <a:endParaRPr lang="de-DE" dirty="0"/>
          </a:p>
        </p:txBody>
      </p:sp>
      <p:pic>
        <p:nvPicPr>
          <p:cNvPr id="7" name="Bild 6" descr="ao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8360" y="3878355"/>
            <a:ext cx="3794846" cy="2475731"/>
          </a:xfrm>
          <a:prstGeom prst="rect">
            <a:avLst/>
          </a:prstGeom>
        </p:spPr>
      </p:pic>
      <p:pic>
        <p:nvPicPr>
          <p:cNvPr id="8" name="Bild 7" descr="at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8360" y="1305132"/>
            <a:ext cx="3796652" cy="2293027"/>
          </a:xfrm>
          <a:prstGeom prst="rect">
            <a:avLst/>
          </a:prstGeom>
        </p:spPr>
      </p:pic>
      <p:pic>
        <p:nvPicPr>
          <p:cNvPr id="25" name="Bild 24" descr="Bildschirmfoto 2015-12-03 um 10.27.43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3567" y="959877"/>
            <a:ext cx="911048" cy="421359"/>
          </a:xfrm>
          <a:prstGeom prst="rect">
            <a:avLst/>
          </a:prstGeom>
        </p:spPr>
      </p:pic>
      <p:grpSp>
        <p:nvGrpSpPr>
          <p:cNvPr id="17" name="Group 1"/>
          <p:cNvGrpSpPr/>
          <p:nvPr/>
        </p:nvGrpSpPr>
        <p:grpSpPr>
          <a:xfrm>
            <a:off x="1787254" y="89267"/>
            <a:ext cx="6963344" cy="609600"/>
            <a:chOff x="2591819" y="57149"/>
            <a:chExt cx="6963344" cy="609600"/>
          </a:xfrm>
        </p:grpSpPr>
        <p:sp>
          <p:nvSpPr>
            <p:cNvPr id="20" name="Chevron 28"/>
            <p:cNvSpPr/>
            <p:nvPr/>
          </p:nvSpPr>
          <p:spPr>
            <a:xfrm>
              <a:off x="7836392" y="63500"/>
              <a:ext cx="1718771" cy="603249"/>
            </a:xfrm>
            <a:prstGeom prst="chevron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rgbClr val="FFFFFF"/>
                  </a:solidFill>
                </a:rPr>
                <a:t>Outlook</a:t>
              </a:r>
              <a:endParaRPr lang="en-GB" dirty="0">
                <a:solidFill>
                  <a:srgbClr val="FFFFFF"/>
                </a:solidFill>
              </a:endParaRPr>
            </a:p>
          </p:txBody>
        </p:sp>
        <p:sp>
          <p:nvSpPr>
            <p:cNvPr id="23" name="Chevron 32"/>
            <p:cNvSpPr/>
            <p:nvPr/>
          </p:nvSpPr>
          <p:spPr>
            <a:xfrm>
              <a:off x="5065642" y="63500"/>
              <a:ext cx="3075113" cy="603249"/>
            </a:xfrm>
            <a:prstGeom prst="chevron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rgbClr val="FFFFFF"/>
                  </a:solidFill>
                </a:rPr>
                <a:t>Time-Synchronization</a:t>
              </a:r>
              <a:endParaRPr lang="en-GB" dirty="0">
                <a:solidFill>
                  <a:srgbClr val="FFFFFF"/>
                </a:solidFill>
              </a:endParaRPr>
            </a:p>
          </p:txBody>
        </p:sp>
        <p:sp>
          <p:nvSpPr>
            <p:cNvPr id="24" name="Chevron 33"/>
            <p:cNvSpPr/>
            <p:nvPr/>
          </p:nvSpPr>
          <p:spPr>
            <a:xfrm>
              <a:off x="2591819" y="57149"/>
              <a:ext cx="2774251" cy="603249"/>
            </a:xfrm>
            <a:prstGeom prst="chevron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rgbClr val="FFFFFF"/>
                  </a:solidFill>
                </a:rPr>
                <a:t>ROVIO and OKVIS</a:t>
              </a:r>
              <a:endParaRPr lang="en-GB" dirty="0">
                <a:solidFill>
                  <a:srgbClr val="FFFFFF"/>
                </a:solidFill>
              </a:endParaRPr>
            </a:p>
          </p:txBody>
        </p:sp>
      </p:grpSp>
      <p:sp>
        <p:nvSpPr>
          <p:cNvPr id="9" name="Textfeld 8"/>
          <p:cNvSpPr txBox="1"/>
          <p:nvPr/>
        </p:nvSpPr>
        <p:spPr>
          <a:xfrm>
            <a:off x="6667699" y="1558694"/>
            <a:ext cx="1724300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de-DE" dirty="0" smtClean="0">
                <a:solidFill>
                  <a:srgbClr val="FF0000"/>
                </a:solidFill>
              </a:rPr>
              <a:t>2.5 m / 1000 m</a:t>
            </a:r>
            <a:endParaRPr lang="de-DE" dirty="0">
              <a:solidFill>
                <a:srgbClr val="FF0000"/>
              </a:solidFill>
            </a:endParaRPr>
          </a:p>
        </p:txBody>
      </p:sp>
      <p:cxnSp>
        <p:nvCxnSpPr>
          <p:cNvPr id="11" name="Gerade Verbindung mit Pfeil 10"/>
          <p:cNvCxnSpPr>
            <a:stCxn id="9" idx="1"/>
          </p:cNvCxnSpPr>
          <p:nvPr/>
        </p:nvCxnSpPr>
        <p:spPr>
          <a:xfrm flipH="1">
            <a:off x="6374126" y="1743360"/>
            <a:ext cx="293573" cy="0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feld 20"/>
          <p:cNvSpPr txBox="1"/>
          <p:nvPr/>
        </p:nvSpPr>
        <p:spPr>
          <a:xfrm>
            <a:off x="6667699" y="2477443"/>
            <a:ext cx="1730725" cy="369332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txBody>
          <a:bodyPr wrap="none" rtlCol="0">
            <a:spAutoFit/>
          </a:bodyPr>
          <a:lstStyle/>
          <a:p>
            <a:r>
              <a:rPr lang="de-DE" dirty="0" smtClean="0">
                <a:solidFill>
                  <a:srgbClr val="0000FF"/>
                </a:solidFill>
              </a:rPr>
              <a:t>&lt; 1 m / 1000 m</a:t>
            </a:r>
            <a:endParaRPr lang="de-DE" dirty="0">
              <a:solidFill>
                <a:srgbClr val="0000FF"/>
              </a:solidFill>
            </a:endParaRPr>
          </a:p>
        </p:txBody>
      </p:sp>
      <p:cxnSp>
        <p:nvCxnSpPr>
          <p:cNvPr id="22" name="Gerade Verbindung mit Pfeil 21"/>
          <p:cNvCxnSpPr>
            <a:stCxn id="21" idx="1"/>
          </p:cNvCxnSpPr>
          <p:nvPr/>
        </p:nvCxnSpPr>
        <p:spPr>
          <a:xfrm flipH="1" flipV="1">
            <a:off x="6374126" y="2658883"/>
            <a:ext cx="293573" cy="3226"/>
          </a:xfrm>
          <a:prstGeom prst="straightConnector1">
            <a:avLst/>
          </a:prstGeom>
          <a:ln w="19050">
            <a:solidFill>
              <a:srgbClr val="0000FF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feld 25"/>
          <p:cNvSpPr txBox="1"/>
          <p:nvPr/>
        </p:nvSpPr>
        <p:spPr>
          <a:xfrm>
            <a:off x="6667699" y="4169459"/>
            <a:ext cx="1724300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 smtClean="0">
                <a:solidFill>
                  <a:srgbClr val="FF0000"/>
                </a:solidFill>
              </a:rPr>
              <a:t> 45°  /  1000 m</a:t>
            </a:r>
            <a:endParaRPr lang="de-DE" dirty="0">
              <a:solidFill>
                <a:srgbClr val="FF0000"/>
              </a:solidFill>
            </a:endParaRPr>
          </a:p>
        </p:txBody>
      </p:sp>
      <p:cxnSp>
        <p:nvCxnSpPr>
          <p:cNvPr id="27" name="Gerade Verbindung mit Pfeil 26"/>
          <p:cNvCxnSpPr>
            <a:stCxn id="26" idx="1"/>
          </p:cNvCxnSpPr>
          <p:nvPr/>
        </p:nvCxnSpPr>
        <p:spPr>
          <a:xfrm flipH="1">
            <a:off x="6374127" y="4354125"/>
            <a:ext cx="293572" cy="0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feld 27"/>
          <p:cNvSpPr txBox="1"/>
          <p:nvPr/>
        </p:nvSpPr>
        <p:spPr>
          <a:xfrm>
            <a:off x="6667699" y="5525580"/>
            <a:ext cx="1724300" cy="369332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 smtClean="0">
                <a:solidFill>
                  <a:srgbClr val="0000FF"/>
                </a:solidFill>
              </a:rPr>
              <a:t>  4°   /  1000 m</a:t>
            </a:r>
            <a:endParaRPr lang="de-DE" dirty="0">
              <a:solidFill>
                <a:srgbClr val="0000FF"/>
              </a:solidFill>
            </a:endParaRPr>
          </a:p>
        </p:txBody>
      </p:sp>
      <p:cxnSp>
        <p:nvCxnSpPr>
          <p:cNvPr id="29" name="Gerade Verbindung mit Pfeil 28"/>
          <p:cNvCxnSpPr>
            <a:stCxn id="28" idx="1"/>
          </p:cNvCxnSpPr>
          <p:nvPr/>
        </p:nvCxnSpPr>
        <p:spPr>
          <a:xfrm flipH="1" flipV="1">
            <a:off x="6374127" y="5707020"/>
            <a:ext cx="293572" cy="3226"/>
          </a:xfrm>
          <a:prstGeom prst="straightConnector1">
            <a:avLst/>
          </a:prstGeom>
          <a:ln w="19050">
            <a:solidFill>
              <a:srgbClr val="0000FF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Bild 30" descr="Bildschirmfoto 2015-12-02 um 12.11.17.pn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68160" b="7221"/>
          <a:stretch/>
        </p:blipFill>
        <p:spPr>
          <a:xfrm>
            <a:off x="418140" y="1259771"/>
            <a:ext cx="1504628" cy="1087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90305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1" grpId="0" animBg="1"/>
      <p:bldP spid="26" grpId="0" animBg="1"/>
      <p:bldP spid="2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80200-2ACC-B346-9BB9-7512C9B7DB04}" type="datetime1">
              <a:rPr lang="de-CH" smtClean="0"/>
              <a:t>06.12.15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Julian Surber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9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Local</a:t>
            </a:r>
            <a:r>
              <a:rPr lang="de-DE" dirty="0" smtClean="0"/>
              <a:t> </a:t>
            </a:r>
            <a:r>
              <a:rPr lang="de-DE" dirty="0" err="1" smtClean="0"/>
              <a:t>Accuracy</a:t>
            </a:r>
            <a:r>
              <a:rPr lang="de-DE" dirty="0" smtClean="0"/>
              <a:t/>
            </a:r>
            <a:br>
              <a:rPr lang="de-DE" dirty="0" smtClean="0"/>
            </a:br>
            <a:endParaRPr lang="de-DE" dirty="0"/>
          </a:p>
        </p:txBody>
      </p:sp>
      <p:pic>
        <p:nvPicPr>
          <p:cNvPr id="16" name="Bild 15" descr="r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2947" y="1423474"/>
            <a:ext cx="3826056" cy="2386550"/>
          </a:xfrm>
          <a:prstGeom prst="rect">
            <a:avLst/>
          </a:prstGeom>
        </p:spPr>
      </p:pic>
      <p:pic>
        <p:nvPicPr>
          <p:cNvPr id="17" name="Bild 16" descr="ro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2947" y="3903202"/>
            <a:ext cx="3826056" cy="2386550"/>
          </a:xfrm>
          <a:prstGeom prst="rect">
            <a:avLst/>
          </a:prstGeom>
        </p:spPr>
      </p:pic>
      <p:pic>
        <p:nvPicPr>
          <p:cNvPr id="20" name="Bild 19" descr="Bildschirmfoto 2015-12-03 um 10.27.43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8155" y="1054058"/>
            <a:ext cx="911048" cy="421359"/>
          </a:xfrm>
          <a:prstGeom prst="rect">
            <a:avLst/>
          </a:prstGeom>
        </p:spPr>
      </p:pic>
      <p:grpSp>
        <p:nvGrpSpPr>
          <p:cNvPr id="22" name="Group 1"/>
          <p:cNvGrpSpPr/>
          <p:nvPr/>
        </p:nvGrpSpPr>
        <p:grpSpPr>
          <a:xfrm>
            <a:off x="1787254" y="89267"/>
            <a:ext cx="6963344" cy="609600"/>
            <a:chOff x="2591819" y="57149"/>
            <a:chExt cx="6963344" cy="609600"/>
          </a:xfrm>
        </p:grpSpPr>
        <p:sp>
          <p:nvSpPr>
            <p:cNvPr id="23" name="Chevron 28"/>
            <p:cNvSpPr/>
            <p:nvPr/>
          </p:nvSpPr>
          <p:spPr>
            <a:xfrm>
              <a:off x="7836392" y="63500"/>
              <a:ext cx="1718771" cy="603249"/>
            </a:xfrm>
            <a:prstGeom prst="chevron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rgbClr val="FFFFFF"/>
                  </a:solidFill>
                </a:rPr>
                <a:t>Outlook</a:t>
              </a:r>
              <a:endParaRPr lang="en-GB" dirty="0">
                <a:solidFill>
                  <a:srgbClr val="FFFFFF"/>
                </a:solidFill>
              </a:endParaRPr>
            </a:p>
          </p:txBody>
        </p:sp>
        <p:sp>
          <p:nvSpPr>
            <p:cNvPr id="24" name="Chevron 32"/>
            <p:cNvSpPr/>
            <p:nvPr/>
          </p:nvSpPr>
          <p:spPr>
            <a:xfrm>
              <a:off x="5065642" y="63500"/>
              <a:ext cx="3075113" cy="603249"/>
            </a:xfrm>
            <a:prstGeom prst="chevron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rgbClr val="FFFFFF"/>
                  </a:solidFill>
                </a:rPr>
                <a:t>Time-Synchronization</a:t>
              </a:r>
              <a:endParaRPr lang="en-GB" dirty="0">
                <a:solidFill>
                  <a:srgbClr val="FFFFFF"/>
                </a:solidFill>
              </a:endParaRPr>
            </a:p>
          </p:txBody>
        </p:sp>
        <p:sp>
          <p:nvSpPr>
            <p:cNvPr id="25" name="Chevron 33"/>
            <p:cNvSpPr/>
            <p:nvPr/>
          </p:nvSpPr>
          <p:spPr>
            <a:xfrm>
              <a:off x="2591819" y="57149"/>
              <a:ext cx="2774251" cy="603249"/>
            </a:xfrm>
            <a:prstGeom prst="chevron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rgbClr val="FFFFFF"/>
                  </a:solidFill>
                </a:rPr>
                <a:t>ROVIO and OKVIS</a:t>
              </a:r>
              <a:endParaRPr lang="en-GB" dirty="0">
                <a:solidFill>
                  <a:srgbClr val="FFFFFF"/>
                </a:solidFill>
              </a:endParaRPr>
            </a:p>
          </p:txBody>
        </p:sp>
      </p:grpSp>
      <p:sp>
        <p:nvSpPr>
          <p:cNvPr id="18" name="Textfeld 17"/>
          <p:cNvSpPr txBox="1"/>
          <p:nvPr/>
        </p:nvSpPr>
        <p:spPr>
          <a:xfrm>
            <a:off x="6735750" y="2255597"/>
            <a:ext cx="1262072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de-DE" dirty="0" smtClean="0">
                <a:solidFill>
                  <a:srgbClr val="FF0000"/>
                </a:solidFill>
              </a:rPr>
              <a:t>2 cm / 1 m</a:t>
            </a:r>
            <a:endParaRPr lang="de-DE" dirty="0">
              <a:solidFill>
                <a:srgbClr val="FF0000"/>
              </a:solidFill>
            </a:endParaRPr>
          </a:p>
        </p:txBody>
      </p:sp>
      <p:cxnSp>
        <p:nvCxnSpPr>
          <p:cNvPr id="19" name="Gerade Verbindung mit Pfeil 18"/>
          <p:cNvCxnSpPr>
            <a:stCxn id="18" idx="1"/>
          </p:cNvCxnSpPr>
          <p:nvPr/>
        </p:nvCxnSpPr>
        <p:spPr>
          <a:xfrm flipH="1">
            <a:off x="6442178" y="2440263"/>
            <a:ext cx="293572" cy="184666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feld 25"/>
          <p:cNvSpPr txBox="1"/>
          <p:nvPr/>
        </p:nvSpPr>
        <p:spPr>
          <a:xfrm>
            <a:off x="6735750" y="2709397"/>
            <a:ext cx="1262072" cy="369332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0000FF"/>
                </a:solidFill>
              </a:rPr>
              <a:t>2</a:t>
            </a:r>
            <a:r>
              <a:rPr lang="de-DE" dirty="0" smtClean="0">
                <a:solidFill>
                  <a:srgbClr val="0000FF"/>
                </a:solidFill>
              </a:rPr>
              <a:t> cm / 1 m</a:t>
            </a:r>
            <a:endParaRPr lang="de-DE" dirty="0">
              <a:solidFill>
                <a:srgbClr val="0000FF"/>
              </a:solidFill>
            </a:endParaRPr>
          </a:p>
        </p:txBody>
      </p:sp>
      <p:cxnSp>
        <p:nvCxnSpPr>
          <p:cNvPr id="27" name="Gerade Verbindung mit Pfeil 26"/>
          <p:cNvCxnSpPr>
            <a:stCxn id="26" idx="1"/>
          </p:cNvCxnSpPr>
          <p:nvPr/>
        </p:nvCxnSpPr>
        <p:spPr>
          <a:xfrm flipH="1" flipV="1">
            <a:off x="6442178" y="2709397"/>
            <a:ext cx="293572" cy="184666"/>
          </a:xfrm>
          <a:prstGeom prst="straightConnector1">
            <a:avLst/>
          </a:prstGeom>
          <a:ln w="19050">
            <a:solidFill>
              <a:srgbClr val="0000FF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feld 27"/>
          <p:cNvSpPr txBox="1"/>
          <p:nvPr/>
        </p:nvSpPr>
        <p:spPr>
          <a:xfrm>
            <a:off x="6735750" y="4752953"/>
            <a:ext cx="1262072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 smtClean="0">
                <a:solidFill>
                  <a:srgbClr val="FF0000"/>
                </a:solidFill>
              </a:rPr>
              <a:t>0.6° / 1 m</a:t>
            </a:r>
            <a:endParaRPr lang="de-DE" dirty="0">
              <a:solidFill>
                <a:srgbClr val="FF0000"/>
              </a:solidFill>
            </a:endParaRPr>
          </a:p>
        </p:txBody>
      </p:sp>
      <p:cxnSp>
        <p:nvCxnSpPr>
          <p:cNvPr id="29" name="Gerade Verbindung mit Pfeil 28"/>
          <p:cNvCxnSpPr>
            <a:stCxn id="28" idx="1"/>
          </p:cNvCxnSpPr>
          <p:nvPr/>
        </p:nvCxnSpPr>
        <p:spPr>
          <a:xfrm flipH="1">
            <a:off x="6442178" y="4937619"/>
            <a:ext cx="293572" cy="184666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feld 29"/>
          <p:cNvSpPr txBox="1"/>
          <p:nvPr/>
        </p:nvSpPr>
        <p:spPr>
          <a:xfrm>
            <a:off x="6735750" y="5201863"/>
            <a:ext cx="1300951" cy="369332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 smtClean="0">
                <a:solidFill>
                  <a:srgbClr val="0000FF"/>
                </a:solidFill>
              </a:rPr>
              <a:t>0.6° / 1 m</a:t>
            </a:r>
            <a:endParaRPr lang="de-DE" dirty="0">
              <a:solidFill>
                <a:srgbClr val="0000FF"/>
              </a:solidFill>
            </a:endParaRPr>
          </a:p>
        </p:txBody>
      </p:sp>
      <p:cxnSp>
        <p:nvCxnSpPr>
          <p:cNvPr id="31" name="Gerade Verbindung mit Pfeil 30"/>
          <p:cNvCxnSpPr>
            <a:stCxn id="30" idx="1"/>
          </p:cNvCxnSpPr>
          <p:nvPr/>
        </p:nvCxnSpPr>
        <p:spPr>
          <a:xfrm flipH="1" flipV="1">
            <a:off x="6442178" y="5201863"/>
            <a:ext cx="293572" cy="184666"/>
          </a:xfrm>
          <a:prstGeom prst="straightConnector1">
            <a:avLst/>
          </a:prstGeom>
          <a:ln w="19050">
            <a:solidFill>
              <a:srgbClr val="0000FF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Bild 31" descr="Bildschirmfoto 2015-12-02 um 12.11.17.pn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74" r="32525"/>
          <a:stretch/>
        </p:blipFill>
        <p:spPr>
          <a:xfrm>
            <a:off x="414570" y="1264738"/>
            <a:ext cx="1542381" cy="1077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64869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6" grpId="0" animBg="1"/>
      <p:bldP spid="28" grpId="0" animBg="1"/>
      <p:bldP spid="30" grpId="0" animBg="1"/>
    </p:bldLst>
  </p:timing>
</p:sld>
</file>

<file path=ppt/theme/theme1.xml><?xml version="1.0" encoding="utf-8"?>
<a:theme xmlns:a="http://schemas.openxmlformats.org/drawingml/2006/main" name="PowerPoint_Template">
  <a:themeElements>
    <a:clrScheme name="ETH Zuerich - Fachwelt">
      <a:dk1>
        <a:sysClr val="windowText" lastClr="000000"/>
      </a:dk1>
      <a:lt1>
        <a:sysClr val="window" lastClr="FFFFFF"/>
      </a:lt1>
      <a:dk2>
        <a:srgbClr val="72791C"/>
      </a:dk2>
      <a:lt2>
        <a:srgbClr val="1269B0"/>
      </a:lt2>
      <a:accent1>
        <a:srgbClr val="91056A"/>
      </a:accent1>
      <a:accent2>
        <a:srgbClr val="6F6F64"/>
      </a:accent2>
      <a:accent3>
        <a:srgbClr val="A8322D"/>
      </a:accent3>
      <a:accent4>
        <a:srgbClr val="007A96"/>
      </a:accent4>
      <a:accent5>
        <a:srgbClr val="956013"/>
      </a:accent5>
      <a:accent6>
        <a:srgbClr val="FFFFFF"/>
      </a:accent6>
      <a:hlink>
        <a:srgbClr val="1269B0"/>
      </a:hlink>
      <a:folHlink>
        <a:srgbClr val="8CB63C"/>
      </a:folHlink>
    </a:clrScheme>
    <a:fontScheme name="ETH Zürich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tx1"/>
          </a:solidFill>
          <a:headEnd type="none" w="med" len="med"/>
          <a:tailEnd type="triangl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PowerPoint_Template.potx</Template>
  <TotalTime>0</TotalTime>
  <Words>636</Words>
  <Application>Microsoft Macintosh PowerPoint</Application>
  <PresentationFormat>Bildschirmpräsentation (4:3)</PresentationFormat>
  <Paragraphs>238</Paragraphs>
  <Slides>26</Slides>
  <Notes>12</Notes>
  <HiddenSlides>10</HiddenSlides>
  <MMClips>4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26</vt:i4>
      </vt:variant>
    </vt:vector>
  </HeadingPairs>
  <TitlesOfParts>
    <vt:vector size="27" baseType="lpstr">
      <vt:lpstr>PowerPoint_Template</vt:lpstr>
      <vt:lpstr>Towards generic Visual-Inertial Odometry</vt:lpstr>
      <vt:lpstr> </vt:lpstr>
      <vt:lpstr>PowerPoint-Präsentation</vt:lpstr>
      <vt:lpstr>Overview </vt:lpstr>
      <vt:lpstr>ROVIO – Robust Visual Inertial Odometry Using a Direct EKF-Based Approach</vt:lpstr>
      <vt:lpstr>OKVIS – Optimal Keyframe-Based VI SLAM </vt:lpstr>
      <vt:lpstr>Comparison – Data </vt:lpstr>
      <vt:lpstr>Global Accuracy  </vt:lpstr>
      <vt:lpstr>Local Accuracy </vt:lpstr>
      <vt:lpstr>Results </vt:lpstr>
      <vt:lpstr>Towards non-timesynchronized Hardware </vt:lpstr>
      <vt:lpstr>Slow Dataset </vt:lpstr>
      <vt:lpstr>Fast Dataset </vt:lpstr>
      <vt:lpstr>Fast Dataset – Fixed Extrinsics </vt:lpstr>
      <vt:lpstr>Outlook </vt:lpstr>
      <vt:lpstr>PowerPoint-Präsentation</vt:lpstr>
      <vt:lpstr>Global Accuracy  </vt:lpstr>
      <vt:lpstr>Local Accuracy </vt:lpstr>
      <vt:lpstr>Global Accuracy – Separated Axes   </vt:lpstr>
      <vt:lpstr>Slow Dataset </vt:lpstr>
      <vt:lpstr>Fast dataset – Fixed Extrinsics </vt:lpstr>
      <vt:lpstr>Global Accuracy ROVIO – Euroc Data </vt:lpstr>
      <vt:lpstr>Global Accuracy ROVIO – Euroc Data </vt:lpstr>
      <vt:lpstr>Local Accuracy ROVIO – Euroc Data </vt:lpstr>
      <vt:lpstr>Computational Complexity / Features – Euroc Data</vt:lpstr>
      <vt:lpstr>Towards non-timesynchronized Hardware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Folienmaster ETH Zürich</dc:title>
  <dc:creator>Andrea Lingk</dc:creator>
  <cp:lastModifiedBy>Valentin Surber</cp:lastModifiedBy>
  <cp:revision>262</cp:revision>
  <cp:lastPrinted>2013-06-08T11:22:51Z</cp:lastPrinted>
  <dcterms:created xsi:type="dcterms:W3CDTF">2013-05-24T16:23:39Z</dcterms:created>
  <dcterms:modified xsi:type="dcterms:W3CDTF">2015-12-06T22:41:50Z</dcterms:modified>
</cp:coreProperties>
</file>